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735" r:id="rId2"/>
    <p:sldId id="806" r:id="rId3"/>
    <p:sldId id="767" r:id="rId4"/>
    <p:sldId id="781" r:id="rId5"/>
    <p:sldId id="783" r:id="rId6"/>
    <p:sldId id="784" r:id="rId7"/>
    <p:sldId id="771" r:id="rId8"/>
    <p:sldId id="773" r:id="rId9"/>
    <p:sldId id="774" r:id="rId10"/>
    <p:sldId id="785" r:id="rId11"/>
    <p:sldId id="796" r:id="rId12"/>
    <p:sldId id="800" r:id="rId13"/>
    <p:sldId id="809" r:id="rId14"/>
    <p:sldId id="807" r:id="rId15"/>
    <p:sldId id="805" r:id="rId16"/>
    <p:sldId id="789" r:id="rId17"/>
    <p:sldId id="790" r:id="rId18"/>
    <p:sldId id="786" r:id="rId19"/>
    <p:sldId id="788" r:id="rId20"/>
    <p:sldId id="791" r:id="rId21"/>
    <p:sldId id="792" r:id="rId22"/>
    <p:sldId id="793" r:id="rId23"/>
    <p:sldId id="794" r:id="rId24"/>
    <p:sldId id="795" r:id="rId25"/>
    <p:sldId id="766" r:id="rId26"/>
  </p:sldIdLst>
  <p:sldSz cx="9144000" cy="6858000" type="screen4x3"/>
  <p:notesSz cx="7099300" cy="10234613"/>
  <p:custDataLst>
    <p:tags r:id="rId29"/>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249" userDrawn="1">
          <p15:clr>
            <a:srgbClr val="A4A3A4"/>
          </p15:clr>
        </p15:guide>
        <p15:guide id="2" pos="5488" userDrawn="1">
          <p15:clr>
            <a:srgbClr val="A4A3A4"/>
          </p15:clr>
        </p15:guide>
        <p15:guide id="3" orient="horz" pos="432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CD"/>
    <a:srgbClr val="F5F5F5"/>
    <a:srgbClr val="A50625"/>
    <a:srgbClr val="A50023"/>
    <a:srgbClr val="8A001E"/>
    <a:srgbClr val="A60023"/>
    <a:srgbClr val="C04C65"/>
    <a:srgbClr val="18840D"/>
    <a:srgbClr val="00B38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95" autoAdjust="0"/>
    <p:restoredTop sz="80952" autoAdjust="0"/>
  </p:normalViewPr>
  <p:slideViewPr>
    <p:cSldViewPr snapToGrid="0" showGuides="1">
      <p:cViewPr varScale="1">
        <p:scale>
          <a:sx n="102" d="100"/>
          <a:sy n="102" d="100"/>
        </p:scale>
        <p:origin x="2912" y="184"/>
      </p:cViewPr>
      <p:guideLst>
        <p:guide pos="249"/>
        <p:guide pos="5488"/>
        <p:guide orient="horz" pos="432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snapToGrid="0" showGuides="1">
      <p:cViewPr varScale="1">
        <p:scale>
          <a:sx n="57" d="100"/>
          <a:sy n="57" d="100"/>
        </p:scale>
        <p:origin x="3288" y="67"/>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charset="0"/>
                <a:ea typeface="微软雅黑"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charset="0"/>
                <a:ea typeface="微软雅黑" pitchFamily="34" charset="-122"/>
              </a:defRPr>
            </a:lvl1pPr>
          </a:lstStyle>
          <a:p>
            <a:pPr>
              <a:defRPr/>
            </a:pPr>
            <a:fld id="{83A91915-E571-4570-80B3-E65B02A79A95}" type="datetimeFigureOut">
              <a:rPr lang="zh-CN" altLang="en-US"/>
              <a:pPr>
                <a:defRPr/>
              </a:pPr>
              <a:t>2021/5/5</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charset="0"/>
                <a:ea typeface="微软雅黑"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a:ea typeface="微软雅黑" panose="020B0503020204020204" pitchFamily="34" charset="-122"/>
              </a:defRPr>
            </a:lvl1pPr>
          </a:lstStyle>
          <a:p>
            <a:fld id="{E0BB458E-555F-42C7-BDA8-CA9357AC47B4}" type="slidenum">
              <a:rPr lang="zh-CN" altLang="en-US"/>
              <a:pPr/>
              <a:t>‹#›</a:t>
            </a:fld>
            <a:endParaRPr lang="zh-CN" altLang="en-US"/>
          </a:p>
        </p:txBody>
      </p:sp>
    </p:spTree>
    <p:extLst>
      <p:ext uri="{BB962C8B-B14F-4D97-AF65-F5344CB8AC3E}">
        <p14:creationId xmlns:p14="http://schemas.microsoft.com/office/powerpoint/2010/main" val="317063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dirty="0">
                <a:solidFill>
                  <a:schemeClr val="tx1"/>
                </a:solidFill>
                <a:latin typeface="Arial" charset="0"/>
                <a:ea typeface="微软雅黑"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dirty="0">
                <a:solidFill>
                  <a:schemeClr val="tx1"/>
                </a:solidFill>
                <a:latin typeface="Arial" charset="0"/>
                <a:ea typeface="微软雅黑"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dirty="0">
                <a:solidFill>
                  <a:schemeClr val="tx1"/>
                </a:solidFill>
                <a:latin typeface="Arial" charset="0"/>
                <a:ea typeface="微软雅黑"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solidFill>
                  <a:schemeClr val="tx1"/>
                </a:solidFill>
                <a:ea typeface="微软雅黑" panose="020B0503020204020204" pitchFamily="34" charset="-122"/>
              </a:defRPr>
            </a:lvl1pPr>
          </a:lstStyle>
          <a:p>
            <a:fld id="{0B48A77E-79FB-4BFF-B1F0-CFD29F30865E}" type="slidenum">
              <a:rPr lang="en-US" altLang="zh-CN"/>
              <a:pPr/>
              <a:t>‹#›</a:t>
            </a:fld>
            <a:endParaRPr lang="en-US" altLang="zh-CN"/>
          </a:p>
        </p:txBody>
      </p:sp>
    </p:spTree>
    <p:extLst>
      <p:ext uri="{BB962C8B-B14F-4D97-AF65-F5344CB8AC3E}">
        <p14:creationId xmlns:p14="http://schemas.microsoft.com/office/powerpoint/2010/main" val="40813489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老师同学们大家好，我是来自山东大学控制科学与工程学院的顾潘龙，下面由我来介绍一下我们求解这道题的过程</a:t>
            </a:r>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1</a:t>
            </a:fld>
            <a:endParaRPr lang="en-US" altLang="zh-CN"/>
          </a:p>
        </p:txBody>
      </p:sp>
    </p:spTree>
    <p:extLst>
      <p:ext uri="{BB962C8B-B14F-4D97-AF65-F5344CB8AC3E}">
        <p14:creationId xmlns:p14="http://schemas.microsoft.com/office/powerpoint/2010/main" val="85235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第四问可能稍微复杂一点，这题的已知距离就是题目告知的方形地砖。</a:t>
            </a:r>
            <a:endParaRPr kumimoji="1" lang="en-US" altLang="zh-CN" dirty="0"/>
          </a:p>
          <a:p>
            <a:r>
              <a:rPr kumimoji="1" lang="zh-CN" altLang="en-US" dirty="0"/>
              <a:t>先使用小孔成像模型求的这个阶梯长度，然后使用平面的对应关系，既可以完成图像中所有距离的求解</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10</a:t>
            </a:fld>
            <a:endParaRPr lang="en-US" altLang="zh-CN"/>
          </a:p>
        </p:txBody>
      </p:sp>
    </p:spTree>
    <p:extLst>
      <p:ext uri="{BB962C8B-B14F-4D97-AF65-F5344CB8AC3E}">
        <p14:creationId xmlns:p14="http://schemas.microsoft.com/office/powerpoint/2010/main" val="4162403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 sz="1200" b="0" i="0" kern="1200" dirty="0">
                <a:solidFill>
                  <a:schemeClr val="tx1"/>
                </a:solidFill>
                <a:effectLst/>
                <a:latin typeface="Arial" charset="0"/>
                <a:ea typeface="微软雅黑" pitchFamily="34" charset="-122"/>
                <a:cs typeface="+mn-cs"/>
              </a:rPr>
              <a:t>对于</a:t>
            </a:r>
            <a:r>
              <a:rPr lang="zh-CN" altLang="en-US" sz="1200" b="0" i="0" kern="1200" dirty="0">
                <a:solidFill>
                  <a:schemeClr val="tx1"/>
                </a:solidFill>
                <a:effectLst/>
                <a:latin typeface="Arial" charset="0"/>
                <a:ea typeface="微软雅黑" pitchFamily="34" charset="-122"/>
                <a:cs typeface="+mn-cs"/>
              </a:rPr>
              <a:t>后面的视频题我们在小孔成像模型的基础上加入了</a:t>
            </a:r>
            <a:r>
              <a:rPr lang="en-US" altLang="zh-CN" sz="1200" b="0" i="0" kern="1200" dirty="0">
                <a:solidFill>
                  <a:schemeClr val="tx1"/>
                </a:solidFill>
                <a:effectLst/>
                <a:latin typeface="Arial" charset="0"/>
                <a:ea typeface="微软雅黑" pitchFamily="34" charset="-122"/>
                <a:cs typeface="+mn-cs"/>
              </a:rPr>
              <a:t>SFM</a:t>
            </a:r>
            <a:r>
              <a:rPr lang="zh-CN" altLang="en-US" sz="1200" b="0" i="0" kern="1200" dirty="0">
                <a:solidFill>
                  <a:schemeClr val="tx1"/>
                </a:solidFill>
                <a:effectLst/>
                <a:latin typeface="Arial" charset="0"/>
                <a:ea typeface="微软雅黑" pitchFamily="34" charset="-122"/>
                <a:cs typeface="+mn-cs"/>
              </a:rPr>
              <a:t>方法，即</a:t>
            </a:r>
            <a:r>
              <a:rPr lang="en" altLang="zh-CN" sz="1200" b="0" i="0" kern="1200" dirty="0">
                <a:solidFill>
                  <a:schemeClr val="tx1"/>
                </a:solidFill>
                <a:effectLst/>
                <a:latin typeface="Arial" charset="0"/>
                <a:ea typeface="微软雅黑" pitchFamily="34" charset="-122"/>
                <a:cs typeface="+mn-cs"/>
              </a:rPr>
              <a:t>structure-from-motion</a:t>
            </a:r>
            <a:r>
              <a:rPr lang="zh-CN" altLang="en-US" sz="1200" b="0" i="0" kern="1200" dirty="0">
                <a:solidFill>
                  <a:schemeClr val="tx1"/>
                </a:solidFill>
                <a:effectLst/>
                <a:latin typeface="Arial" charset="0"/>
                <a:ea typeface="微软雅黑" pitchFamily="34" charset="-122"/>
                <a:cs typeface="+mn-cs"/>
              </a:rPr>
              <a:t>，他是专注于单目图像重建的一种方法。</a:t>
            </a:r>
            <a:endParaRPr kumimoji="1"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11</a:t>
            </a:fld>
            <a:endParaRPr lang="en-US" altLang="zh-CN"/>
          </a:p>
        </p:txBody>
      </p:sp>
    </p:spTree>
    <p:extLst>
      <p:ext uri="{BB962C8B-B14F-4D97-AF65-F5344CB8AC3E}">
        <p14:creationId xmlns:p14="http://schemas.microsoft.com/office/powerpoint/2010/main" val="4234589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对于</a:t>
            </a:r>
            <a:r>
              <a:rPr kumimoji="1" lang="en-US" altLang="zh-CN" dirty="0"/>
              <a:t>SFM</a:t>
            </a:r>
            <a:r>
              <a:rPr kumimoji="1" lang="zh-CN" altLang="en-US" dirty="0"/>
              <a:t>，算法会对每帧输入图像求</a:t>
            </a:r>
            <a:r>
              <a:rPr kumimoji="1" lang="en-US" altLang="zh-CN" dirty="0"/>
              <a:t>SIFT</a:t>
            </a:r>
            <a:r>
              <a:rPr kumimoji="1" lang="zh-CN" altLang="en-US" dirty="0"/>
              <a:t>特征点，然后将每一帧图像中的特征点与所有图像中的特征点进行匹配，并输出每一帧图像的一个旋转矩阵和平移矩阵。</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然后使用该</a:t>
            </a:r>
            <a:r>
              <a:rPr lang="zh-CN" altLang="en-US" sz="1200" b="0" i="0" kern="1200" dirty="0">
                <a:solidFill>
                  <a:schemeClr val="tx1"/>
                </a:solidFill>
                <a:effectLst/>
                <a:latin typeface="Arial" charset="0"/>
                <a:ea typeface="微软雅黑" pitchFamily="34" charset="-122"/>
                <a:cs typeface="+mn-cs"/>
              </a:rPr>
              <a:t>变换矩阵</a:t>
            </a:r>
            <a:r>
              <a:rPr lang="en-US" altLang="zh-CN" sz="1200" b="0" i="0" kern="1200" dirty="0">
                <a:solidFill>
                  <a:schemeClr val="tx1"/>
                </a:solidFill>
                <a:effectLst/>
                <a:latin typeface="Arial" charset="0"/>
                <a:ea typeface="微软雅黑" pitchFamily="34" charset="-122"/>
                <a:cs typeface="+mn-cs"/>
              </a:rPr>
              <a:t>(</a:t>
            </a:r>
            <a:r>
              <a:rPr lang="en" altLang="zh-CN" sz="1200" b="0" i="0" kern="1200" dirty="0">
                <a:solidFill>
                  <a:schemeClr val="tx1"/>
                </a:solidFill>
                <a:effectLst/>
                <a:latin typeface="Arial" charset="0"/>
                <a:ea typeface="微软雅黑" pitchFamily="34" charset="-122"/>
                <a:cs typeface="+mn-cs"/>
              </a:rPr>
              <a:t>R</a:t>
            </a:r>
            <a:r>
              <a:rPr lang="zh-CN" altLang="en-US" sz="1200" b="0" i="0" kern="1200" dirty="0">
                <a:solidFill>
                  <a:schemeClr val="tx1"/>
                </a:solidFill>
                <a:effectLst/>
                <a:latin typeface="Arial" charset="0"/>
                <a:ea typeface="微软雅黑" pitchFamily="34" charset="-122"/>
                <a:cs typeface="+mn-cs"/>
              </a:rPr>
              <a:t>和</a:t>
            </a:r>
            <a:r>
              <a:rPr lang="en" altLang="zh-CN" sz="1200" b="0" i="0" kern="1200" dirty="0">
                <a:solidFill>
                  <a:schemeClr val="tx1"/>
                </a:solidFill>
                <a:effectLst/>
                <a:latin typeface="Arial" charset="0"/>
                <a:ea typeface="微软雅黑" pitchFamily="34" charset="-122"/>
                <a:cs typeface="+mn-cs"/>
              </a:rPr>
              <a:t>T)</a:t>
            </a:r>
            <a:r>
              <a:rPr lang="zh-CN" altLang="en-US" sz="1200" b="0" i="0" kern="1200" dirty="0">
                <a:solidFill>
                  <a:schemeClr val="tx1"/>
                </a:solidFill>
                <a:effectLst/>
                <a:latin typeface="Arial" charset="0"/>
                <a:ea typeface="微软雅黑" pitchFamily="34" charset="-122"/>
                <a:cs typeface="+mn-cs"/>
              </a:rPr>
              <a:t>和图像中的匹配特征点建立三角约束，求解特征点在空间中的三维坐标，并不断最小化重投影误差对该特征点的三维坐标进行优化。</a:t>
            </a:r>
            <a:endParaRPr lang="en-US" altLang="zh-CN" sz="1200" b="0" i="0" kern="1200" dirty="0">
              <a:solidFill>
                <a:schemeClr val="tx1"/>
              </a:solidFill>
              <a:effectLst/>
              <a:latin typeface="Arial" charset="0"/>
              <a:ea typeface="微软雅黑" pitchFamily="34"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这是使用</a:t>
            </a:r>
            <a:r>
              <a:rPr kumimoji="1" lang="en-US" altLang="zh-CN" dirty="0"/>
              <a:t>SFM</a:t>
            </a:r>
            <a:r>
              <a:rPr kumimoji="1" lang="zh-CN" altLang="en-US" dirty="0"/>
              <a:t>算法构建的第三题河道的地图，可以看到在</a:t>
            </a:r>
            <a:r>
              <a:rPr kumimoji="1" lang="en-US" altLang="zh-CN" dirty="0"/>
              <a:t>SIFT</a:t>
            </a:r>
            <a:r>
              <a:rPr kumimoji="1" lang="zh-CN" altLang="en-US" dirty="0"/>
              <a:t>特征点和</a:t>
            </a:r>
            <a:r>
              <a:rPr kumimoji="1" lang="en-US" altLang="zh-CN" dirty="0"/>
              <a:t>SFM</a:t>
            </a:r>
            <a:r>
              <a:rPr kumimoji="1" lang="zh-CN" altLang="en-US" dirty="0"/>
              <a:t>算法的加持下，环境特征可以得到较好的还原。</a:t>
            </a:r>
            <a:endParaRPr kumimoji="1" lang="en-US" altLang="zh-CN" dirty="0"/>
          </a:p>
          <a:p>
            <a:endParaRPr kumimoji="1" lang="en-US" altLang="zh-CN" dirty="0"/>
          </a:p>
          <a:p>
            <a:r>
              <a:rPr kumimoji="1" lang="en-US" altLang="zh-CN" dirty="0"/>
              <a:t>MVS</a:t>
            </a:r>
            <a:endParaRPr kumimoji="1"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12</a:t>
            </a:fld>
            <a:endParaRPr lang="en-US" altLang="zh-CN"/>
          </a:p>
        </p:txBody>
      </p:sp>
    </p:spTree>
    <p:extLst>
      <p:ext uri="{BB962C8B-B14F-4D97-AF65-F5344CB8AC3E}">
        <p14:creationId xmlns:p14="http://schemas.microsoft.com/office/powerpoint/2010/main" val="4056373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在这题中，为了获得拍摄图像的相机的真实位姿，我们选取了前几帧中出现的一个驾校训练场中的</a:t>
            </a:r>
            <a:r>
              <a:rPr kumimoji="1" lang="en-US" altLang="zh-CN" dirty="0"/>
              <a:t>S</a:t>
            </a:r>
            <a:r>
              <a:rPr kumimoji="1" lang="zh-CN" altLang="en-US" dirty="0"/>
              <a:t>型弯作为一个真实值距离，然后使用灭点和这个真实距离求解相机在真实场景中的旋转矩阵和平移矩阵。</a:t>
            </a:r>
            <a:endParaRPr kumimoji="1" lang="en-US" altLang="zh-CN" dirty="0"/>
          </a:p>
          <a:p>
            <a:r>
              <a:rPr kumimoji="1" lang="zh-CN" altLang="en-US" dirty="0"/>
              <a:t>通过与刚才建立地图中的像素坐标系下求解得到的相机位姿进行对比，可以求解出一个从像素参考系到真实参考系的</a:t>
            </a:r>
            <a:r>
              <a:rPr kumimoji="1" lang="zh-CN" altLang="en-US"/>
              <a:t>等比例</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13</a:t>
            </a:fld>
            <a:endParaRPr lang="en-US" altLang="zh-CN"/>
          </a:p>
        </p:txBody>
      </p:sp>
    </p:spTree>
    <p:extLst>
      <p:ext uri="{BB962C8B-B14F-4D97-AF65-F5344CB8AC3E}">
        <p14:creationId xmlns:p14="http://schemas.microsoft.com/office/powerpoint/2010/main" val="1354741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charset="0"/>
                <a:ea typeface="微软雅黑" pitchFamily="34" charset="-122"/>
                <a:cs typeface="+mn-cs"/>
              </a:rPr>
              <a:t>如图 </a:t>
            </a:r>
            <a:r>
              <a:rPr lang="en-US" altLang="zh-CN" sz="1200" kern="1200" dirty="0">
                <a:solidFill>
                  <a:schemeClr val="tx1"/>
                </a:solidFill>
                <a:effectLst/>
                <a:latin typeface="Arial" charset="0"/>
                <a:ea typeface="微软雅黑" pitchFamily="34" charset="-122"/>
                <a:cs typeface="+mn-cs"/>
              </a:rPr>
              <a:t>2 </a:t>
            </a:r>
            <a:r>
              <a:rPr lang="zh-CN" altLang="en-US" sz="1200" kern="1200" dirty="0">
                <a:solidFill>
                  <a:schemeClr val="tx1"/>
                </a:solidFill>
                <a:effectLst/>
                <a:latin typeface="Arial" charset="0"/>
                <a:ea typeface="微软雅黑" pitchFamily="34" charset="-122"/>
                <a:cs typeface="+mn-cs"/>
              </a:rPr>
              <a:t>中有一个人所走的步伐大小趋于稳定，行驶 路径十分贴近于平行于该人旁边草坪的平行线。根据数据计数所得，该人行走通过该段草 坪一共走过了 </a:t>
            </a:r>
            <a:r>
              <a:rPr lang="en-US" altLang="zh-CN" sz="1200" kern="1200" dirty="0">
                <a:solidFill>
                  <a:schemeClr val="tx1"/>
                </a:solidFill>
                <a:effectLst/>
                <a:latin typeface="Arial" charset="0"/>
                <a:ea typeface="微软雅黑" pitchFamily="34" charset="-122"/>
                <a:cs typeface="+mn-cs"/>
              </a:rPr>
              <a:t>27 </a:t>
            </a:r>
            <a:r>
              <a:rPr lang="zh-CN" altLang="en-US" sz="1200" kern="1200" dirty="0">
                <a:solidFill>
                  <a:schemeClr val="tx1"/>
                </a:solidFill>
                <a:effectLst/>
                <a:latin typeface="Arial" charset="0"/>
                <a:ea typeface="微软雅黑" pitchFamily="34" charset="-122"/>
                <a:cs typeface="+mn-cs"/>
              </a:rPr>
              <a:t>步，按照数据统计，正常成年男子的一个步伐的长度为 </a:t>
            </a:r>
            <a:r>
              <a:rPr lang="en-US" altLang="zh-CN" sz="1200" kern="1200" dirty="0">
                <a:solidFill>
                  <a:schemeClr val="tx1"/>
                </a:solidFill>
                <a:effectLst/>
                <a:latin typeface="Arial" charset="0"/>
                <a:ea typeface="微软雅黑" pitchFamily="34" charset="-122"/>
                <a:cs typeface="+mn-cs"/>
              </a:rPr>
              <a:t>0.7</a:t>
            </a:r>
            <a:r>
              <a:rPr lang="en" altLang="zh-CN" sz="1200" kern="1200" dirty="0">
                <a:solidFill>
                  <a:schemeClr val="tx1"/>
                </a:solidFill>
                <a:effectLst/>
                <a:latin typeface="Arial" charset="0"/>
                <a:ea typeface="微软雅黑" pitchFamily="34" charset="-122"/>
                <a:cs typeface="+mn-cs"/>
              </a:rPr>
              <a:t>m</a:t>
            </a:r>
            <a:r>
              <a:rPr lang="zh-CN" altLang="en" sz="1200" kern="1200" dirty="0">
                <a:solidFill>
                  <a:schemeClr val="tx1"/>
                </a:solidFill>
                <a:effectLst/>
                <a:latin typeface="Arial" charset="0"/>
                <a:ea typeface="微软雅黑" pitchFamily="34" charset="-122"/>
                <a:cs typeface="+mn-cs"/>
              </a:rPr>
              <a:t>，</a:t>
            </a:r>
            <a:r>
              <a:rPr lang="zh-CN" altLang="en-US" sz="1200" kern="1200" dirty="0">
                <a:solidFill>
                  <a:schemeClr val="tx1"/>
                </a:solidFill>
                <a:effectLst/>
                <a:latin typeface="Arial" charset="0"/>
                <a:ea typeface="微软雅黑" pitchFamily="34" charset="-122"/>
                <a:cs typeface="+mn-cs"/>
              </a:rPr>
              <a:t>算可以得到，该段草坪 </a:t>
            </a:r>
            <a:r>
              <a:rPr lang="en" altLang="zh-CN" sz="1200" kern="1200" dirty="0">
                <a:solidFill>
                  <a:schemeClr val="tx1"/>
                </a:solidFill>
                <a:effectLst/>
                <a:latin typeface="Arial" charset="0"/>
                <a:ea typeface="微软雅黑" pitchFamily="34" charset="-122"/>
                <a:cs typeface="+mn-cs"/>
              </a:rPr>
              <a:t>AB </a:t>
            </a:r>
            <a:r>
              <a:rPr lang="zh-CN" altLang="en-US" sz="1200" kern="1200" dirty="0">
                <a:solidFill>
                  <a:schemeClr val="tx1"/>
                </a:solidFill>
                <a:effectLst/>
                <a:latin typeface="Arial" charset="0"/>
                <a:ea typeface="微软雅黑" pitchFamily="34" charset="-122"/>
                <a:cs typeface="+mn-cs"/>
              </a:rPr>
              <a:t>长约 </a:t>
            </a:r>
            <a:r>
              <a:rPr lang="en-US" altLang="zh-CN" sz="1200" kern="1200" dirty="0">
                <a:solidFill>
                  <a:schemeClr val="tx1"/>
                </a:solidFill>
                <a:effectLst/>
                <a:latin typeface="Arial" charset="0"/>
                <a:ea typeface="微软雅黑" pitchFamily="34" charset="-122"/>
                <a:cs typeface="+mn-cs"/>
              </a:rPr>
              <a:t>18.9</a:t>
            </a:r>
            <a:r>
              <a:rPr lang="en" altLang="zh-CN" sz="1200" kern="1200" dirty="0">
                <a:solidFill>
                  <a:schemeClr val="tx1"/>
                </a:solidFill>
                <a:effectLst/>
                <a:latin typeface="Arial" charset="0"/>
                <a:ea typeface="微软雅黑" pitchFamily="34" charset="-122"/>
                <a:cs typeface="+mn-cs"/>
              </a:rPr>
              <a:t>m</a:t>
            </a:r>
            <a:r>
              <a:rPr lang="zh-CN" altLang="en" sz="1200" kern="1200" dirty="0">
                <a:solidFill>
                  <a:schemeClr val="tx1"/>
                </a:solidFill>
                <a:effectLst/>
                <a:latin typeface="Arial" charset="0"/>
                <a:ea typeface="微软雅黑" pitchFamily="34" charset="-122"/>
                <a:cs typeface="+mn-cs"/>
              </a:rPr>
              <a:t>。 </a:t>
            </a:r>
            <a:endParaRPr lang="en"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15</a:t>
            </a:fld>
            <a:endParaRPr lang="en-US" altLang="zh-CN"/>
          </a:p>
        </p:txBody>
      </p:sp>
    </p:spTree>
    <p:extLst>
      <p:ext uri="{BB962C8B-B14F-4D97-AF65-F5344CB8AC3E}">
        <p14:creationId xmlns:p14="http://schemas.microsoft.com/office/powerpoint/2010/main" val="1242061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在拟透视变换中呢，算法会先根据原始图像到目标图像中的四个点求解出一个拟透视矩阵，然后使用该拟透视矩阵遍历图像中的每一个点完成图像的变换，也是一种将图像变换到上帝视角的一种算法。</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17</a:t>
            </a:fld>
            <a:endParaRPr lang="en-US" altLang="zh-CN"/>
          </a:p>
        </p:txBody>
      </p:sp>
    </p:spTree>
    <p:extLst>
      <p:ext uri="{BB962C8B-B14F-4D97-AF65-F5344CB8AC3E}">
        <p14:creationId xmlns:p14="http://schemas.microsoft.com/office/powerpoint/2010/main" val="3889138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城市道路白色虚线</a:t>
            </a:r>
            <a:r>
              <a:rPr kumimoji="1" lang="en-US" altLang="zh-CN" dirty="0"/>
              <a:t>6m</a:t>
            </a:r>
            <a:endParaRPr kumimoji="1"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18</a:t>
            </a:fld>
            <a:endParaRPr lang="en-US" altLang="zh-CN"/>
          </a:p>
        </p:txBody>
      </p:sp>
    </p:spTree>
    <p:extLst>
      <p:ext uri="{BB962C8B-B14F-4D97-AF65-F5344CB8AC3E}">
        <p14:creationId xmlns:p14="http://schemas.microsoft.com/office/powerpoint/2010/main" val="67557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19</a:t>
            </a:fld>
            <a:endParaRPr lang="en-US" altLang="zh-CN"/>
          </a:p>
        </p:txBody>
      </p:sp>
    </p:spTree>
    <p:extLst>
      <p:ext uri="{BB962C8B-B14F-4D97-AF65-F5344CB8AC3E}">
        <p14:creationId xmlns:p14="http://schemas.microsoft.com/office/powerpoint/2010/main" val="701387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20</a:t>
            </a:fld>
            <a:endParaRPr lang="en-US" altLang="zh-CN"/>
          </a:p>
        </p:txBody>
      </p:sp>
    </p:spTree>
    <p:extLst>
      <p:ext uri="{BB962C8B-B14F-4D97-AF65-F5344CB8AC3E}">
        <p14:creationId xmlns:p14="http://schemas.microsoft.com/office/powerpoint/2010/main" val="1268472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首先是</a:t>
            </a:r>
            <a:r>
              <a:rPr kumimoji="1" lang="en-US" altLang="zh-CN" dirty="0"/>
              <a:t>C</a:t>
            </a:r>
            <a:r>
              <a:rPr kumimoji="1" lang="zh-CN" altLang="en-US" dirty="0"/>
              <a:t>题的问题分析，在这道题中，总结题目要求，无非是需要我们根据图像上的像素距离来求解真实场景两点的距离。</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2</a:t>
            </a:fld>
            <a:endParaRPr lang="en-US" altLang="zh-CN"/>
          </a:p>
        </p:txBody>
      </p:sp>
    </p:spTree>
    <p:extLst>
      <p:ext uri="{BB962C8B-B14F-4D97-AF65-F5344CB8AC3E}">
        <p14:creationId xmlns:p14="http://schemas.microsoft.com/office/powerpoint/2010/main" val="1707038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那么，根据这个核心思想，在这里我们直接选用了一个非常经典的小孔成像模型。</a:t>
            </a:r>
            <a:endParaRPr kumimoji="1" lang="en-US" altLang="zh-CN" dirty="0"/>
          </a:p>
          <a:p>
            <a:r>
              <a:rPr kumimoji="1" lang="zh-CN" altLang="en-US" dirty="0"/>
              <a:t>这个模型，主要阐述的是空间中的点在图像上的投影过程。</a:t>
            </a:r>
            <a:endParaRPr kumimoji="1" lang="en-US" altLang="zh-CN" dirty="0"/>
          </a:p>
          <a:p>
            <a:r>
              <a:rPr kumimoji="1" lang="zh-CN" altLang="en-US" dirty="0"/>
              <a:t>那么为了使用这个模型对问题进行求解，我们需要对模型中的欧式变换矩阵、相机内参还有一个归一化系数进行求解</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3</a:t>
            </a:fld>
            <a:endParaRPr lang="en-US" altLang="zh-CN"/>
          </a:p>
        </p:txBody>
      </p:sp>
    </p:spTree>
    <p:extLst>
      <p:ext uri="{BB962C8B-B14F-4D97-AF65-F5344CB8AC3E}">
        <p14:creationId xmlns:p14="http://schemas.microsoft.com/office/powerpoint/2010/main" val="4140093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首先是相机的旋转矩阵和相机焦距，在这部分，我们选择的是相机的灭点方程。</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根据图像中相心、灭点、灭线和真实空间的平行直线的对应关系，套入灭点的具体座标既可以完成问题的求解。</a:t>
            </a:r>
            <a:endParaRPr kumimoji="1" lang="en-US" altLang="zh-CN"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4</a:t>
            </a:fld>
            <a:endParaRPr lang="en-US" altLang="zh-CN"/>
          </a:p>
        </p:txBody>
      </p:sp>
    </p:spTree>
    <p:extLst>
      <p:ext uri="{BB962C8B-B14F-4D97-AF65-F5344CB8AC3E}">
        <p14:creationId xmlns:p14="http://schemas.microsoft.com/office/powerpoint/2010/main" val="3224003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然后是平移矩阵，就是根据真实场景中一段明确距离的线段向量到成像平面的几何投影关系既可以完成求解。</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5</a:t>
            </a:fld>
            <a:endParaRPr lang="en-US" altLang="zh-CN"/>
          </a:p>
        </p:txBody>
      </p:sp>
    </p:spTree>
    <p:extLst>
      <p:ext uri="{BB962C8B-B14F-4D97-AF65-F5344CB8AC3E}">
        <p14:creationId xmlns:p14="http://schemas.microsoft.com/office/powerpoint/2010/main" val="242818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那么对于这个比例系数</a:t>
            </a:r>
            <a:r>
              <a:rPr kumimoji="1" lang="en-US" altLang="zh-CN" dirty="0" err="1"/>
              <a:t>Zc</a:t>
            </a:r>
            <a:r>
              <a:rPr kumimoji="1" lang="zh-CN" altLang="en-US" dirty="0"/>
              <a:t>，我们只需要根据求解得到的相机的旋转矩阵和平移矩阵，并选定一个坐标原点进行带入既可以得到。</a:t>
            </a:r>
            <a:endParaRPr kumimoji="1" lang="en-US" altLang="zh-CN" dirty="0"/>
          </a:p>
          <a:p>
            <a:r>
              <a:rPr kumimoji="1" lang="zh-CN" altLang="en-US" dirty="0"/>
              <a:t>到此为止，我们已经获得了求解小孔成像模型中的所有未知系数，</a:t>
            </a:r>
            <a:endParaRPr kumimoji="1" lang="en-US" altLang="zh-CN" dirty="0"/>
          </a:p>
          <a:p>
            <a:r>
              <a:rPr kumimoji="1" lang="zh-CN" altLang="en-US" dirty="0"/>
              <a:t>如果说要求解空间平面中哪个点的具体坐标，我们只需要再找到对应的成像平面上的像素点的座标，进行带入，既可以得到这个点对应的空间坐标。</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6</a:t>
            </a:fld>
            <a:endParaRPr lang="en-US" altLang="zh-CN"/>
          </a:p>
        </p:txBody>
      </p:sp>
    </p:spTree>
    <p:extLst>
      <p:ext uri="{BB962C8B-B14F-4D97-AF65-F5344CB8AC3E}">
        <p14:creationId xmlns:p14="http://schemas.microsoft.com/office/powerpoint/2010/main" val="188243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小孔成像模型构建完成后，第一题的所有小问都可以按照此模型进行求解。</a:t>
            </a:r>
            <a:endParaRPr kumimoji="1" lang="en-US" altLang="zh-CN" dirty="0"/>
          </a:p>
          <a:p>
            <a:r>
              <a:rPr kumimoji="1" lang="zh-CN" altLang="en-US" dirty="0"/>
              <a:t>首先找出图像中的灭点求解相机的旋转矩阵，然后找到空间中的一段已知距离求解平移矩阵，这里我们找的已知距离是这辆红色两厢福克斯的轴距。</a:t>
            </a:r>
            <a:endParaRPr kumimoji="1" lang="en-US" altLang="zh-CN" dirty="0"/>
          </a:p>
          <a:p>
            <a:r>
              <a:rPr kumimoji="1" lang="zh-CN" altLang="en-US" dirty="0"/>
              <a:t>再以福克斯前轮中轴在地面上的投影为原点，构建小孔成像模型。</a:t>
            </a:r>
            <a:endParaRPr kumimoji="1" lang="en-US" altLang="zh-CN" dirty="0"/>
          </a:p>
          <a:p>
            <a:r>
              <a:rPr kumimoji="1" lang="zh-CN" altLang="en-US" dirty="0"/>
              <a:t>然后如果说我们要求解图像中的任意距离对应的空间距离，找到对应的像素点带入即可。</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7</a:t>
            </a:fld>
            <a:endParaRPr lang="en-US" altLang="zh-CN"/>
          </a:p>
        </p:txBody>
      </p:sp>
    </p:spTree>
    <p:extLst>
      <p:ext uri="{BB962C8B-B14F-4D97-AF65-F5344CB8AC3E}">
        <p14:creationId xmlns:p14="http://schemas.microsoft.com/office/powerpoint/2010/main" val="259146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之后的三小问的求解方式都是如此，第二问我们是选取的已知距离是这辆凯迪拉克</a:t>
            </a:r>
            <a:r>
              <a:rPr kumimoji="1" lang="en-US" altLang="zh-CN" dirty="0"/>
              <a:t>XTS</a:t>
            </a:r>
            <a:r>
              <a:rPr kumimoji="1" lang="zh-CN" altLang="en-US" dirty="0"/>
              <a:t>的前后轴距</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8</a:t>
            </a:fld>
            <a:endParaRPr lang="en-US" altLang="zh-CN"/>
          </a:p>
        </p:txBody>
      </p:sp>
    </p:spTree>
    <p:extLst>
      <p:ext uri="{BB962C8B-B14F-4D97-AF65-F5344CB8AC3E}">
        <p14:creationId xmlns:p14="http://schemas.microsoft.com/office/powerpoint/2010/main" val="1863637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这题的已知距离选取的是这个人行横道预告符</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9</a:t>
            </a:fld>
            <a:endParaRPr lang="en-US" altLang="zh-CN"/>
          </a:p>
        </p:txBody>
      </p:sp>
    </p:spTree>
    <p:extLst>
      <p:ext uri="{BB962C8B-B14F-4D97-AF65-F5344CB8AC3E}">
        <p14:creationId xmlns:p14="http://schemas.microsoft.com/office/powerpoint/2010/main" val="142492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6581F18-4EB6-4C88-A83F-0138FDA41EEA}"/>
              </a:ext>
            </a:extLst>
          </p:cNvPr>
          <p:cNvSpPr/>
          <p:nvPr userDrawn="1"/>
        </p:nvSpPr>
        <p:spPr bwMode="auto">
          <a:xfrm>
            <a:off x="134471" y="6486592"/>
            <a:ext cx="8946776" cy="308655"/>
          </a:xfrm>
          <a:prstGeom prst="rect">
            <a:avLst/>
          </a:prstGeom>
          <a:solidFill>
            <a:srgbClr val="F5F5F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269090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ctr"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sp>
        <p:nvSpPr>
          <p:cNvPr id="3" name="矩形 2">
            <a:extLst>
              <a:ext uri="{FF2B5EF4-FFF2-40B4-BE49-F238E27FC236}">
                <a16:creationId xmlns:a16="http://schemas.microsoft.com/office/drawing/2014/main" id="{5DCF56B1-A8E3-400D-A1F7-506063F2D7E4}"/>
              </a:ext>
            </a:extLst>
          </p:cNvPr>
          <p:cNvSpPr/>
          <p:nvPr userDrawn="1"/>
        </p:nvSpPr>
        <p:spPr bwMode="auto">
          <a:xfrm>
            <a:off x="134471" y="6486592"/>
            <a:ext cx="8946776" cy="308655"/>
          </a:xfrm>
          <a:prstGeom prst="rect">
            <a:avLst/>
          </a:prstGeom>
          <a:solidFill>
            <a:srgbClr val="F5F5F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131809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269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7" y="-1"/>
            <a:ext cx="9144001" cy="1882013"/>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0" y="6126486"/>
            <a:ext cx="9143999" cy="731514"/>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0" name="矩形 9"/>
          <p:cNvSpPr/>
          <p:nvPr userDrawn="1"/>
        </p:nvSpPr>
        <p:spPr>
          <a:xfrm>
            <a:off x="5812524" y="6558835"/>
            <a:ext cx="2782428" cy="215444"/>
          </a:xfrm>
          <a:prstGeom prst="rect">
            <a:avLst/>
          </a:prstGeom>
        </p:spPr>
        <p:txBody>
          <a:bodyPr wrap="none">
            <a:spAutoFit/>
          </a:bodyPr>
          <a:lstStyle/>
          <a:p>
            <a:pPr algn="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设计：</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设计教程网</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800" kern="100" dirty="0">
                <a:solidFill>
                  <a:schemeClr val="tx1">
                    <a:lumMod val="50000"/>
                    <a:lumOff val="50000"/>
                  </a:schemeClr>
                </a:solidFill>
                <a:latin typeface="微软雅黑" panose="020B0503020204020204" pitchFamily="34" charset="-122"/>
                <a:ea typeface="微软雅黑" panose="020B0503020204020204" pitchFamily="34" charset="-122"/>
              </a:rPr>
              <a:t>登陆网址：</a:t>
            </a:r>
            <a:r>
              <a:rPr lang="en-US" altLang="zh-CN" sz="800" kern="100" dirty="0">
                <a:solidFill>
                  <a:schemeClr val="tx1">
                    <a:lumMod val="50000"/>
                    <a:lumOff val="50000"/>
                  </a:schemeClr>
                </a:solidFill>
                <a:latin typeface="微软雅黑" panose="020B0503020204020204" pitchFamily="34" charset="-122"/>
                <a:ea typeface="微软雅黑" panose="020B0503020204020204" pitchFamily="34" charset="-122"/>
              </a:rPr>
              <a:t>www.pptfans.cn</a:t>
            </a:r>
          </a:p>
        </p:txBody>
      </p:sp>
      <p:sp>
        <p:nvSpPr>
          <p:cNvPr id="11" name="矩形 10"/>
          <p:cNvSpPr/>
          <p:nvPr userDrawn="1"/>
        </p:nvSpPr>
        <p:spPr>
          <a:xfrm>
            <a:off x="453759" y="6558835"/>
            <a:ext cx="1426031"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这里输入学校或者班级的名称</a:t>
            </a:r>
          </a:p>
        </p:txBody>
      </p:sp>
      <p:sp>
        <p:nvSpPr>
          <p:cNvPr id="14" name="文本框 13">
            <a:extLst>
              <a:ext uri="{FF2B5EF4-FFF2-40B4-BE49-F238E27FC236}">
                <a16:creationId xmlns:a16="http://schemas.microsoft.com/office/drawing/2014/main" id="{425D7A90-5F84-4A45-B204-6A3C96B394C4}"/>
              </a:ext>
            </a:extLst>
          </p:cNvPr>
          <p:cNvSpPr txBox="1"/>
          <p:nvPr userDrawn="1"/>
        </p:nvSpPr>
        <p:spPr>
          <a:xfrm>
            <a:off x="8703044" y="654169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a:extLst>
              <a:ext uri="{FF2B5EF4-FFF2-40B4-BE49-F238E27FC236}">
                <a16:creationId xmlns:a16="http://schemas.microsoft.com/office/drawing/2014/main" id="{E16E61DF-B0BC-4523-8E21-26D0DE90AF65}"/>
              </a:ext>
            </a:extLst>
          </p:cNvPr>
          <p:cNvPicPr>
            <a:picLocks/>
          </p:cNvPicPr>
          <p:nvPr userDrawn="1"/>
        </p:nvPicPr>
        <p:blipFill>
          <a:blip r:embed="rId5" cstate="print">
            <a:extLst>
              <a:ext uri="{28A0092B-C50C-407E-A947-70E740481C1C}">
                <a14:useLocalDpi xmlns:a14="http://schemas.microsoft.com/office/drawing/2010/main" val="0"/>
              </a:ext>
            </a:extLst>
          </a:blip>
          <a:stretch>
            <a:fillRect/>
          </a:stretch>
        </p:blipFill>
        <p:spPr>
          <a:xfrm>
            <a:off x="8106156" y="100260"/>
            <a:ext cx="885444" cy="885444"/>
          </a:xfrm>
          <a:prstGeom prst="rect">
            <a:avLst/>
          </a:prstGeom>
        </p:spPr>
      </p:pic>
      <p:sp>
        <p:nvSpPr>
          <p:cNvPr id="12" name="矩形 11">
            <a:extLst>
              <a:ext uri="{FF2B5EF4-FFF2-40B4-BE49-F238E27FC236}">
                <a16:creationId xmlns:a16="http://schemas.microsoft.com/office/drawing/2014/main" id="{2ABD24D3-262D-4DF7-9415-2C65AD5F5CC0}"/>
              </a:ext>
            </a:extLst>
          </p:cNvPr>
          <p:cNvSpPr/>
          <p:nvPr userDrawn="1"/>
        </p:nvSpPr>
        <p:spPr bwMode="auto">
          <a:xfrm>
            <a:off x="134471" y="6486592"/>
            <a:ext cx="8946776" cy="308655"/>
          </a:xfrm>
          <a:prstGeom prst="rect">
            <a:avLst/>
          </a:prstGeom>
          <a:solidFill>
            <a:srgbClr val="F5F5F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74" r:id="rId2"/>
    <p:sldLayoutId id="2147483675" r:id="rId3"/>
  </p:sldLayoutIdLst>
  <p:txStyles>
    <p:titleStyle>
      <a:lvl1pPr algn="r" rtl="0" eaLnBrk="0" fontAlgn="base" hangingPunct="0">
        <a:spcBef>
          <a:spcPct val="0"/>
        </a:spcBef>
        <a:spcAft>
          <a:spcPct val="0"/>
        </a:spcAft>
        <a:defRPr sz="2000" b="1">
          <a:solidFill>
            <a:srgbClr val="404040"/>
          </a:solidFill>
          <a:latin typeface="微软雅黑" pitchFamily="34" charset="-122"/>
          <a:ea typeface="微软雅黑"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charset="0"/>
          <a:ea typeface="宋体" charset="-122"/>
        </a:defRPr>
      </a:lvl6pPr>
      <a:lvl7pPr marL="914400" algn="r" rtl="0" fontAlgn="base">
        <a:spcBef>
          <a:spcPct val="0"/>
        </a:spcBef>
        <a:spcAft>
          <a:spcPct val="0"/>
        </a:spcAft>
        <a:defRPr sz="2400">
          <a:solidFill>
            <a:schemeClr val="tx2"/>
          </a:solidFill>
          <a:latin typeface="Arial" charset="0"/>
          <a:ea typeface="宋体" charset="-122"/>
        </a:defRPr>
      </a:lvl7pPr>
      <a:lvl8pPr marL="1371600" algn="r" rtl="0" fontAlgn="base">
        <a:spcBef>
          <a:spcPct val="0"/>
        </a:spcBef>
        <a:spcAft>
          <a:spcPct val="0"/>
        </a:spcAft>
        <a:defRPr sz="2400">
          <a:solidFill>
            <a:schemeClr val="tx2"/>
          </a:solidFill>
          <a:latin typeface="Arial" charset="0"/>
          <a:ea typeface="宋体" charset="-122"/>
        </a:defRPr>
      </a:lvl8pPr>
      <a:lvl9pPr marL="1828800" algn="r" rtl="0" fontAlgn="base">
        <a:spcBef>
          <a:spcPct val="0"/>
        </a:spcBef>
        <a:spcAft>
          <a:spcPct val="0"/>
        </a:spcAft>
        <a:defRPr sz="2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0D26E4F-8ABB-4AC8-B032-219170159122}"/>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8" y="5914492"/>
            <a:ext cx="4284980" cy="613694"/>
          </a:xfrm>
          <a:prstGeom prst="rect">
            <a:avLst/>
          </a:prstGeom>
          <a:noFill/>
        </p:spPr>
        <p:txBody>
          <a:bodyPr wrap="square" rtlCol="0">
            <a:spAutoFit/>
          </a:bodyPr>
          <a:lstStyle/>
          <a:p>
            <a:pPr>
              <a:lnSpc>
                <a:spcPct val="150000"/>
              </a:lnSpc>
            </a:pPr>
            <a:r>
              <a:rPr lang="zh-CN" altLang="en-US" sz="12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作者：</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顾潘龙 延晓辉 庄文密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山东大学 控制科学与工程学院</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503238" y="5226737"/>
            <a:ext cx="5190934" cy="523220"/>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dirty="0"/>
              <a:t>周先生</a:t>
            </a:r>
            <a:r>
              <a:rPr lang="ja-JP" altLang="en-US"/>
              <a:t>が</a:t>
            </a:r>
            <a:r>
              <a:rPr lang="zh-CN" altLang="en-US" dirty="0"/>
              <a:t>一番強</a:t>
            </a:r>
            <a:r>
              <a:rPr lang="ja-JP" altLang="en-US"/>
              <a:t>いです</a:t>
            </a:r>
            <a:endParaRPr lang="zh-CN" altLang="en-US" dirty="0">
              <a:sym typeface="微软雅黑" panose="020B0503020204020204" pitchFamily="34" charset="-122"/>
            </a:endParaRPr>
          </a:p>
        </p:txBody>
      </p:sp>
      <p:pic>
        <p:nvPicPr>
          <p:cNvPr id="7" name="图片 6">
            <a:extLst>
              <a:ext uri="{FF2B5EF4-FFF2-40B4-BE49-F238E27FC236}">
                <a16:creationId xmlns:a16="http://schemas.microsoft.com/office/drawing/2014/main" id="{EE674E61-BE89-463D-A3DB-CD62DD50915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175500" y="5029200"/>
            <a:ext cx="1524000" cy="1524000"/>
          </a:xfrm>
          <a:prstGeom prst="rect">
            <a:avLst/>
          </a:prstGeom>
        </p:spPr>
      </p:pic>
      <p:sp>
        <p:nvSpPr>
          <p:cNvPr id="3" name="文本框 2">
            <a:extLst>
              <a:ext uri="{FF2B5EF4-FFF2-40B4-BE49-F238E27FC236}">
                <a16:creationId xmlns:a16="http://schemas.microsoft.com/office/drawing/2014/main" id="{B90FF9A7-56B1-0A4B-819C-ABDD31504D8F}"/>
              </a:ext>
            </a:extLst>
          </p:cNvPr>
          <p:cNvSpPr txBox="1"/>
          <p:nvPr/>
        </p:nvSpPr>
        <p:spPr>
          <a:xfrm>
            <a:off x="-1803748" y="2104373"/>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Tree>
    <p:extLst>
      <p:ext uri="{BB962C8B-B14F-4D97-AF65-F5344CB8AC3E}">
        <p14:creationId xmlns:p14="http://schemas.microsoft.com/office/powerpoint/2010/main" val="18550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3A4E8-38B0-7A40-A09D-3E8AD5250148}"/>
              </a:ext>
            </a:extLst>
          </p:cNvPr>
          <p:cNvSpPr>
            <a:spLocks noGrp="1"/>
          </p:cNvSpPr>
          <p:nvPr>
            <p:ph type="title"/>
          </p:nvPr>
        </p:nvSpPr>
        <p:spPr/>
        <p:txBody>
          <a:bodyPr/>
          <a:lstStyle/>
          <a:p>
            <a:pPr algn="l"/>
            <a:r>
              <a:rPr kumimoji="1" lang="zh-CN" altLang="en-US" dirty="0"/>
              <a:t>多平面转换模型</a:t>
            </a:r>
          </a:p>
        </p:txBody>
      </p:sp>
      <p:pic>
        <p:nvPicPr>
          <p:cNvPr id="14337" name="Picture 1" descr="page15image23270896">
            <a:extLst>
              <a:ext uri="{FF2B5EF4-FFF2-40B4-BE49-F238E27FC236}">
                <a16:creationId xmlns:a16="http://schemas.microsoft.com/office/drawing/2014/main" id="{64BF1EC9-3104-F54A-9AF0-50EE549DA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2621974"/>
            <a:ext cx="2158226" cy="287245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A7C5E7F-BD13-184B-98FD-867DB6D5AF51}"/>
              </a:ext>
            </a:extLst>
          </p:cNvPr>
          <p:cNvSpPr txBox="1"/>
          <p:nvPr/>
        </p:nvSpPr>
        <p:spPr>
          <a:xfrm>
            <a:off x="8972949" y="4621208"/>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pic>
        <p:nvPicPr>
          <p:cNvPr id="14338" name="Picture 2" descr="page15image23271312">
            <a:extLst>
              <a:ext uri="{FF2B5EF4-FFF2-40B4-BE49-F238E27FC236}">
                <a16:creationId xmlns:a16="http://schemas.microsoft.com/office/drawing/2014/main" id="{B8A7DAE2-62A3-A84F-9DB7-5DB5CBD83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873" y="2590920"/>
            <a:ext cx="2173753" cy="2903513"/>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page15image23269024">
            <a:extLst>
              <a:ext uri="{FF2B5EF4-FFF2-40B4-BE49-F238E27FC236}">
                <a16:creationId xmlns:a16="http://schemas.microsoft.com/office/drawing/2014/main" id="{1D5CC5AA-FA58-C94F-91AC-70829B006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5337" y="2606446"/>
            <a:ext cx="2189280" cy="2903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917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D8F99-9AA5-9A49-893C-202EDC5CC022}"/>
              </a:ext>
            </a:extLst>
          </p:cNvPr>
          <p:cNvSpPr>
            <a:spLocks noGrp="1"/>
          </p:cNvSpPr>
          <p:nvPr>
            <p:ph type="title"/>
          </p:nvPr>
        </p:nvSpPr>
        <p:spPr/>
        <p:txBody>
          <a:bodyPr/>
          <a:lstStyle/>
          <a:p>
            <a:pPr algn="l"/>
            <a:r>
              <a:rPr kumimoji="1" lang="en-US" altLang="zh-CN" dirty="0"/>
              <a:t>SFM</a:t>
            </a:r>
            <a:endParaRPr kumimoji="1" lang="zh-CN" altLang="en-US" dirty="0"/>
          </a:p>
        </p:txBody>
      </p:sp>
      <p:pic>
        <p:nvPicPr>
          <p:cNvPr id="4" name="图片 3">
            <a:extLst>
              <a:ext uri="{FF2B5EF4-FFF2-40B4-BE49-F238E27FC236}">
                <a16:creationId xmlns:a16="http://schemas.microsoft.com/office/drawing/2014/main" id="{EEF3CCBB-33F5-A740-A9B4-EDF975FC9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6048"/>
            <a:ext cx="9144000" cy="1885903"/>
          </a:xfrm>
          <a:prstGeom prst="rect">
            <a:avLst/>
          </a:prstGeom>
        </p:spPr>
      </p:pic>
    </p:spTree>
    <p:extLst>
      <p:ext uri="{BB962C8B-B14F-4D97-AF65-F5344CB8AC3E}">
        <p14:creationId xmlns:p14="http://schemas.microsoft.com/office/powerpoint/2010/main" val="4155331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5BD25D-658A-DB4B-A551-779F20FEA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 y="0"/>
            <a:ext cx="7262091" cy="6858000"/>
          </a:xfrm>
          <a:prstGeom prst="rect">
            <a:avLst/>
          </a:prstGeom>
        </p:spPr>
      </p:pic>
    </p:spTree>
    <p:extLst>
      <p:ext uri="{BB962C8B-B14F-4D97-AF65-F5344CB8AC3E}">
        <p14:creationId xmlns:p14="http://schemas.microsoft.com/office/powerpoint/2010/main" val="1530880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page30image23185232">
            <a:extLst>
              <a:ext uri="{FF2B5EF4-FFF2-40B4-BE49-F238E27FC236}">
                <a16:creationId xmlns:a16="http://schemas.microsoft.com/office/drawing/2014/main" id="{D95ED394-272B-544B-9B6F-6FB9ADDB8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868" y="3527659"/>
            <a:ext cx="7301132" cy="333034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4ED42A06-1FEF-CC4B-8A02-EA31F59874DA}"/>
              </a:ext>
            </a:extLst>
          </p:cNvPr>
          <p:cNvPicPr>
            <a:picLocks noChangeAspect="1"/>
          </p:cNvPicPr>
          <p:nvPr/>
        </p:nvPicPr>
        <p:blipFill rotWithShape="1">
          <a:blip r:embed="rId4">
            <a:extLst>
              <a:ext uri="{28A0092B-C50C-407E-A947-70E740481C1C}">
                <a14:useLocalDpi xmlns:a14="http://schemas.microsoft.com/office/drawing/2010/main" val="0"/>
              </a:ext>
            </a:extLst>
          </a:blip>
          <a:srcRect t="27979"/>
          <a:stretch/>
        </p:blipFill>
        <p:spPr>
          <a:xfrm>
            <a:off x="0" y="0"/>
            <a:ext cx="4781006" cy="3860074"/>
          </a:xfrm>
          <a:prstGeom prst="rect">
            <a:avLst/>
          </a:prstGeom>
        </p:spPr>
      </p:pic>
    </p:spTree>
    <p:extLst>
      <p:ext uri="{BB962C8B-B14F-4D97-AF65-F5344CB8AC3E}">
        <p14:creationId xmlns:p14="http://schemas.microsoft.com/office/powerpoint/2010/main" val="2554028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6F4005A-43FB-4C4D-96BE-F1CDFAC7E2AA}"/>
              </a:ext>
            </a:extLst>
          </p:cNvPr>
          <p:cNvPicPr>
            <a:picLocks noChangeAspect="1"/>
          </p:cNvPicPr>
          <p:nvPr/>
        </p:nvPicPr>
        <p:blipFill rotWithShape="1">
          <a:blip r:embed="rId2">
            <a:extLst>
              <a:ext uri="{28A0092B-C50C-407E-A947-70E740481C1C}">
                <a14:useLocalDpi xmlns:a14="http://schemas.microsoft.com/office/drawing/2010/main" val="0"/>
              </a:ext>
            </a:extLst>
          </a:blip>
          <a:srcRect r="18283"/>
          <a:stretch/>
        </p:blipFill>
        <p:spPr>
          <a:xfrm>
            <a:off x="2635249" y="904808"/>
            <a:ext cx="6508751" cy="5662888"/>
          </a:xfrm>
          <a:prstGeom prst="rect">
            <a:avLst/>
          </a:prstGeom>
        </p:spPr>
      </p:pic>
      <p:pic>
        <p:nvPicPr>
          <p:cNvPr id="10" name="图片 9">
            <a:extLst>
              <a:ext uri="{FF2B5EF4-FFF2-40B4-BE49-F238E27FC236}">
                <a16:creationId xmlns:a16="http://schemas.microsoft.com/office/drawing/2014/main" id="{4FFF55F3-8918-3648-9059-AC7628962F96}"/>
              </a:ext>
            </a:extLst>
          </p:cNvPr>
          <p:cNvPicPr>
            <a:picLocks noChangeAspect="1"/>
          </p:cNvPicPr>
          <p:nvPr/>
        </p:nvPicPr>
        <p:blipFill rotWithShape="1">
          <a:blip r:embed="rId3">
            <a:extLst>
              <a:ext uri="{28A0092B-C50C-407E-A947-70E740481C1C}">
                <a14:useLocalDpi xmlns:a14="http://schemas.microsoft.com/office/drawing/2010/main" val="0"/>
              </a:ext>
            </a:extLst>
          </a:blip>
          <a:srcRect l="2242"/>
          <a:stretch/>
        </p:blipFill>
        <p:spPr>
          <a:xfrm>
            <a:off x="0" y="2619834"/>
            <a:ext cx="4320000" cy="2213034"/>
          </a:xfrm>
          <a:prstGeom prst="rect">
            <a:avLst/>
          </a:prstGeom>
        </p:spPr>
      </p:pic>
      <p:sp>
        <p:nvSpPr>
          <p:cNvPr id="2" name="标题 1">
            <a:extLst>
              <a:ext uri="{FF2B5EF4-FFF2-40B4-BE49-F238E27FC236}">
                <a16:creationId xmlns:a16="http://schemas.microsoft.com/office/drawing/2014/main" id="{CBE5E0FA-3865-F242-820F-A4B7BD052C50}"/>
              </a:ext>
            </a:extLst>
          </p:cNvPr>
          <p:cNvSpPr>
            <a:spLocks noGrp="1"/>
          </p:cNvSpPr>
          <p:nvPr>
            <p:ph type="title"/>
          </p:nvPr>
        </p:nvSpPr>
        <p:spPr/>
        <p:txBody>
          <a:bodyPr/>
          <a:lstStyle/>
          <a:p>
            <a:pPr algn="l"/>
            <a:r>
              <a:rPr kumimoji="1" lang="zh-CN" altLang="en-US" dirty="0"/>
              <a:t>庄园建图结果</a:t>
            </a:r>
          </a:p>
        </p:txBody>
      </p:sp>
      <p:pic>
        <p:nvPicPr>
          <p:cNvPr id="6" name="图片 5">
            <a:extLst>
              <a:ext uri="{FF2B5EF4-FFF2-40B4-BE49-F238E27FC236}">
                <a16:creationId xmlns:a16="http://schemas.microsoft.com/office/drawing/2014/main" id="{BFB853FE-126E-F64A-9E5A-4091DE223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56158"/>
            <a:ext cx="4320000" cy="2111538"/>
          </a:xfrm>
          <a:prstGeom prst="rect">
            <a:avLst/>
          </a:prstGeom>
        </p:spPr>
      </p:pic>
      <p:pic>
        <p:nvPicPr>
          <p:cNvPr id="8" name="图片 7">
            <a:extLst>
              <a:ext uri="{FF2B5EF4-FFF2-40B4-BE49-F238E27FC236}">
                <a16:creationId xmlns:a16="http://schemas.microsoft.com/office/drawing/2014/main" id="{6EF7CFCF-3C9B-C94C-A04A-94E0263B137E}"/>
              </a:ext>
            </a:extLst>
          </p:cNvPr>
          <p:cNvPicPr>
            <a:picLocks noChangeAspect="1"/>
          </p:cNvPicPr>
          <p:nvPr/>
        </p:nvPicPr>
        <p:blipFill rotWithShape="1">
          <a:blip r:embed="rId5">
            <a:extLst>
              <a:ext uri="{28A0092B-C50C-407E-A947-70E740481C1C}">
                <a14:useLocalDpi xmlns:a14="http://schemas.microsoft.com/office/drawing/2010/main" val="0"/>
              </a:ext>
            </a:extLst>
          </a:blip>
          <a:srcRect r="1922"/>
          <a:stretch/>
        </p:blipFill>
        <p:spPr>
          <a:xfrm>
            <a:off x="0" y="885006"/>
            <a:ext cx="4320000" cy="2146430"/>
          </a:xfrm>
          <a:prstGeom prst="rect">
            <a:avLst/>
          </a:prstGeom>
        </p:spPr>
      </p:pic>
    </p:spTree>
    <p:extLst>
      <p:ext uri="{BB962C8B-B14F-4D97-AF65-F5344CB8AC3E}">
        <p14:creationId xmlns:p14="http://schemas.microsoft.com/office/powerpoint/2010/main" val="943762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descr="page32image23499024">
            <a:extLst>
              <a:ext uri="{FF2B5EF4-FFF2-40B4-BE49-F238E27FC236}">
                <a16:creationId xmlns:a16="http://schemas.microsoft.com/office/drawing/2014/main" id="{9123A28D-0108-1342-82A7-DFDD7287A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380"/>
            <a:ext cx="9144000" cy="654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13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page16image23367952">
            <a:extLst>
              <a:ext uri="{FF2B5EF4-FFF2-40B4-BE49-F238E27FC236}">
                <a16:creationId xmlns:a16="http://schemas.microsoft.com/office/drawing/2014/main" id="{D1D2F30A-809D-E44B-8641-4BA167197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243" y="1448787"/>
            <a:ext cx="5047013" cy="465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015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A0E24-C52D-594B-9646-D918BD976531}"/>
              </a:ext>
            </a:extLst>
          </p:cNvPr>
          <p:cNvSpPr>
            <a:spLocks noGrp="1"/>
          </p:cNvSpPr>
          <p:nvPr>
            <p:ph type="title"/>
          </p:nvPr>
        </p:nvSpPr>
        <p:spPr/>
        <p:txBody>
          <a:bodyPr/>
          <a:lstStyle/>
          <a:p>
            <a:pPr algn="l"/>
            <a:r>
              <a:rPr kumimoji="1" lang="zh-CN" altLang="en-US" dirty="0"/>
              <a:t>拟透视模型</a:t>
            </a:r>
          </a:p>
        </p:txBody>
      </p:sp>
      <p:pic>
        <p:nvPicPr>
          <p:cNvPr id="4" name="图片 3">
            <a:extLst>
              <a:ext uri="{FF2B5EF4-FFF2-40B4-BE49-F238E27FC236}">
                <a16:creationId xmlns:a16="http://schemas.microsoft.com/office/drawing/2014/main" id="{97E07CF5-1F5E-484B-A950-084050B3AE9B}"/>
              </a:ext>
            </a:extLst>
          </p:cNvPr>
          <p:cNvPicPr>
            <a:picLocks noChangeAspect="1"/>
          </p:cNvPicPr>
          <p:nvPr/>
        </p:nvPicPr>
        <p:blipFill rotWithShape="1">
          <a:blip r:embed="rId3">
            <a:extLst>
              <a:ext uri="{28A0092B-C50C-407E-A947-70E740481C1C}">
                <a14:useLocalDpi xmlns:a14="http://schemas.microsoft.com/office/drawing/2010/main" val="0"/>
              </a:ext>
            </a:extLst>
          </a:blip>
          <a:srcRect t="8146"/>
          <a:stretch/>
        </p:blipFill>
        <p:spPr>
          <a:xfrm>
            <a:off x="0" y="2668542"/>
            <a:ext cx="9144000" cy="4189458"/>
          </a:xfrm>
          <a:prstGeom prst="rect">
            <a:avLst/>
          </a:prstGeom>
        </p:spPr>
      </p:pic>
      <p:pic>
        <p:nvPicPr>
          <p:cNvPr id="6" name="图片 5">
            <a:extLst>
              <a:ext uri="{FF2B5EF4-FFF2-40B4-BE49-F238E27FC236}">
                <a16:creationId xmlns:a16="http://schemas.microsoft.com/office/drawing/2014/main" id="{A42B6938-8227-BC4A-AAAD-49ADC3B39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5340" y="1449342"/>
            <a:ext cx="2819400" cy="1219200"/>
          </a:xfrm>
          <a:prstGeom prst="rect">
            <a:avLst/>
          </a:prstGeom>
        </p:spPr>
      </p:pic>
    </p:spTree>
    <p:extLst>
      <p:ext uri="{BB962C8B-B14F-4D97-AF65-F5344CB8AC3E}">
        <p14:creationId xmlns:p14="http://schemas.microsoft.com/office/powerpoint/2010/main" val="134996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83894-0702-4145-9C22-CD87BA968754}"/>
              </a:ext>
            </a:extLst>
          </p:cNvPr>
          <p:cNvSpPr>
            <a:spLocks noGrp="1"/>
          </p:cNvSpPr>
          <p:nvPr>
            <p:ph type="title"/>
          </p:nvPr>
        </p:nvSpPr>
        <p:spPr>
          <a:xfrm>
            <a:off x="361950" y="371408"/>
            <a:ext cx="8229600" cy="533400"/>
          </a:xfrm>
        </p:spPr>
        <p:txBody>
          <a:bodyPr/>
          <a:lstStyle/>
          <a:p>
            <a:pPr algn="l"/>
            <a:r>
              <a:rPr kumimoji="1" lang="zh-CN" altLang="en-US" dirty="0"/>
              <a:t>拟透视模型</a:t>
            </a:r>
          </a:p>
        </p:txBody>
      </p:sp>
      <p:pic>
        <p:nvPicPr>
          <p:cNvPr id="4098" name="Picture 2" descr="page21image23368992">
            <a:extLst>
              <a:ext uri="{FF2B5EF4-FFF2-40B4-BE49-F238E27FC236}">
                <a16:creationId xmlns:a16="http://schemas.microsoft.com/office/drawing/2014/main" id="{707BD0C6-5D4B-BD44-B6AF-1DE7D7613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510" y="1652530"/>
            <a:ext cx="3269805" cy="45501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21image23378560">
            <a:extLst>
              <a:ext uri="{FF2B5EF4-FFF2-40B4-BE49-F238E27FC236}">
                <a16:creationId xmlns:a16="http://schemas.microsoft.com/office/drawing/2014/main" id="{E16F61EE-82AD-F44C-A6EC-E23E6BC5E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160" y="1652529"/>
            <a:ext cx="3092527" cy="455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30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FD40B-E2A6-2041-BF95-7E573A008380}"/>
              </a:ext>
            </a:extLst>
          </p:cNvPr>
          <p:cNvSpPr>
            <a:spLocks noGrp="1"/>
          </p:cNvSpPr>
          <p:nvPr>
            <p:ph type="title"/>
          </p:nvPr>
        </p:nvSpPr>
        <p:spPr/>
        <p:txBody>
          <a:bodyPr/>
          <a:lstStyle/>
          <a:p>
            <a:pPr algn="l"/>
            <a:r>
              <a:rPr kumimoji="1" lang="zh-CN" altLang="en-US" dirty="0"/>
              <a:t>拟透视模型</a:t>
            </a:r>
          </a:p>
        </p:txBody>
      </p:sp>
      <p:pic>
        <p:nvPicPr>
          <p:cNvPr id="6145" name="Picture 1" descr="page20image23572464">
            <a:extLst>
              <a:ext uri="{FF2B5EF4-FFF2-40B4-BE49-F238E27FC236}">
                <a16:creationId xmlns:a16="http://schemas.microsoft.com/office/drawing/2014/main" id="{296C9923-6FA7-874D-A31D-5D93E0E9C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068" y="1520042"/>
            <a:ext cx="5299363" cy="415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93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3CB55-6FC5-6947-8EFC-0CAE18475554}"/>
              </a:ext>
            </a:extLst>
          </p:cNvPr>
          <p:cNvSpPr>
            <a:spLocks noGrp="1"/>
          </p:cNvSpPr>
          <p:nvPr>
            <p:ph type="title"/>
          </p:nvPr>
        </p:nvSpPr>
        <p:spPr/>
        <p:txBody>
          <a:bodyPr/>
          <a:lstStyle/>
          <a:p>
            <a:pPr algn="l"/>
            <a:r>
              <a:rPr kumimoji="1" lang="zh-CN" altLang="en-US" dirty="0"/>
              <a:t>问题分析</a:t>
            </a:r>
          </a:p>
        </p:txBody>
      </p:sp>
      <p:pic>
        <p:nvPicPr>
          <p:cNvPr id="3" name="图片 2" descr="1">
            <a:extLst>
              <a:ext uri="{FF2B5EF4-FFF2-40B4-BE49-F238E27FC236}">
                <a16:creationId xmlns:a16="http://schemas.microsoft.com/office/drawing/2014/main" id="{CE3EF51F-D24D-C247-8A6E-869F23A659E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950" y="1802906"/>
            <a:ext cx="2400300" cy="1803400"/>
          </a:xfrm>
          <a:prstGeom prst="rect">
            <a:avLst/>
          </a:prstGeom>
          <a:noFill/>
          <a:ln>
            <a:noFill/>
          </a:ln>
        </p:spPr>
      </p:pic>
      <p:pic>
        <p:nvPicPr>
          <p:cNvPr id="4" name="图片 3" descr="2">
            <a:extLst>
              <a:ext uri="{FF2B5EF4-FFF2-40B4-BE49-F238E27FC236}">
                <a16:creationId xmlns:a16="http://schemas.microsoft.com/office/drawing/2014/main" id="{063DEA0E-6DDC-EA43-9F8D-20E556CCD29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1802906"/>
            <a:ext cx="2400300" cy="1803400"/>
          </a:xfrm>
          <a:prstGeom prst="rect">
            <a:avLst/>
          </a:prstGeom>
          <a:noFill/>
          <a:ln>
            <a:noFill/>
          </a:ln>
        </p:spPr>
      </p:pic>
      <p:pic>
        <p:nvPicPr>
          <p:cNvPr id="5" name="图片 4" descr="3">
            <a:extLst>
              <a:ext uri="{FF2B5EF4-FFF2-40B4-BE49-F238E27FC236}">
                <a16:creationId xmlns:a16="http://schemas.microsoft.com/office/drawing/2014/main" id="{F8C6A5B4-C652-EC48-B06F-67BD8798C85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250" y="1802906"/>
            <a:ext cx="2400300" cy="1803400"/>
          </a:xfrm>
          <a:prstGeom prst="rect">
            <a:avLst/>
          </a:prstGeom>
          <a:noFill/>
          <a:ln>
            <a:noFill/>
          </a:ln>
        </p:spPr>
      </p:pic>
      <p:pic>
        <p:nvPicPr>
          <p:cNvPr id="6" name="图片 5" descr="4">
            <a:extLst>
              <a:ext uri="{FF2B5EF4-FFF2-40B4-BE49-F238E27FC236}">
                <a16:creationId xmlns:a16="http://schemas.microsoft.com/office/drawing/2014/main" id="{D453088F-E1C0-4848-807C-B40ED7D62276}"/>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950" y="4213596"/>
            <a:ext cx="1358900" cy="1803400"/>
          </a:xfrm>
          <a:prstGeom prst="rect">
            <a:avLst/>
          </a:prstGeom>
          <a:noFill/>
          <a:ln>
            <a:noFill/>
          </a:ln>
        </p:spPr>
      </p:pic>
      <p:pic>
        <p:nvPicPr>
          <p:cNvPr id="8" name="图片 7">
            <a:extLst>
              <a:ext uri="{FF2B5EF4-FFF2-40B4-BE49-F238E27FC236}">
                <a16:creationId xmlns:a16="http://schemas.microsoft.com/office/drawing/2014/main" id="{6C11117D-661E-A549-A094-6E94FD91A5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2829" y="4213596"/>
            <a:ext cx="1118022" cy="1803400"/>
          </a:xfrm>
          <a:prstGeom prst="rect">
            <a:avLst/>
          </a:prstGeom>
        </p:spPr>
      </p:pic>
      <p:pic>
        <p:nvPicPr>
          <p:cNvPr id="10" name="图片 9">
            <a:extLst>
              <a:ext uri="{FF2B5EF4-FFF2-40B4-BE49-F238E27FC236}">
                <a16:creationId xmlns:a16="http://schemas.microsoft.com/office/drawing/2014/main" id="{EB9DC7BF-823C-E84D-9137-640FB5D52070}"/>
              </a:ext>
            </a:extLst>
          </p:cNvPr>
          <p:cNvPicPr>
            <a:picLocks noChangeAspect="1"/>
          </p:cNvPicPr>
          <p:nvPr/>
        </p:nvPicPr>
        <p:blipFill rotWithShape="1">
          <a:blip r:embed="rId8">
            <a:extLst>
              <a:ext uri="{28A0092B-C50C-407E-A947-70E740481C1C}">
                <a14:useLocalDpi xmlns:a14="http://schemas.microsoft.com/office/drawing/2010/main" val="0"/>
              </a:ext>
            </a:extLst>
          </a:blip>
          <a:srcRect r="25941"/>
          <a:stretch/>
        </p:blipFill>
        <p:spPr>
          <a:xfrm>
            <a:off x="3238306" y="4213596"/>
            <a:ext cx="2476887" cy="1803400"/>
          </a:xfrm>
          <a:prstGeom prst="rect">
            <a:avLst/>
          </a:prstGeom>
        </p:spPr>
      </p:pic>
      <p:pic>
        <p:nvPicPr>
          <p:cNvPr id="12" name="图片 11">
            <a:extLst>
              <a:ext uri="{FF2B5EF4-FFF2-40B4-BE49-F238E27FC236}">
                <a16:creationId xmlns:a16="http://schemas.microsoft.com/office/drawing/2014/main" id="{5AA92390-3246-3149-B967-1C1F0CA3F3BF}"/>
              </a:ext>
            </a:extLst>
          </p:cNvPr>
          <p:cNvPicPr>
            <a:picLocks noChangeAspect="1"/>
          </p:cNvPicPr>
          <p:nvPr/>
        </p:nvPicPr>
        <p:blipFill rotWithShape="1">
          <a:blip r:embed="rId9">
            <a:extLst>
              <a:ext uri="{28A0092B-C50C-407E-A947-70E740481C1C}">
                <a14:useLocalDpi xmlns:a14="http://schemas.microsoft.com/office/drawing/2010/main" val="0"/>
              </a:ext>
            </a:extLst>
          </a:blip>
          <a:srcRect r="12731"/>
          <a:stretch/>
        </p:blipFill>
        <p:spPr>
          <a:xfrm>
            <a:off x="6021398" y="4210646"/>
            <a:ext cx="2570152" cy="1806350"/>
          </a:xfrm>
          <a:prstGeom prst="rect">
            <a:avLst/>
          </a:prstGeom>
        </p:spPr>
      </p:pic>
      <p:sp>
        <p:nvSpPr>
          <p:cNvPr id="13" name="文本框 12">
            <a:extLst>
              <a:ext uri="{FF2B5EF4-FFF2-40B4-BE49-F238E27FC236}">
                <a16:creationId xmlns:a16="http://schemas.microsoft.com/office/drawing/2014/main" id="{86DC35DD-9D7E-484B-A21C-78209960666D}"/>
              </a:ext>
            </a:extLst>
          </p:cNvPr>
          <p:cNvSpPr txBox="1"/>
          <p:nvPr/>
        </p:nvSpPr>
        <p:spPr>
          <a:xfrm>
            <a:off x="9749642" y="3716977"/>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Tree>
    <p:extLst>
      <p:ext uri="{BB962C8B-B14F-4D97-AF65-F5344CB8AC3E}">
        <p14:creationId xmlns:p14="http://schemas.microsoft.com/office/powerpoint/2010/main" val="2600227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C72E5-0E68-0443-BA00-2EDF419753D6}"/>
              </a:ext>
            </a:extLst>
          </p:cNvPr>
          <p:cNvSpPr>
            <a:spLocks noGrp="1"/>
          </p:cNvSpPr>
          <p:nvPr>
            <p:ph type="title"/>
          </p:nvPr>
        </p:nvSpPr>
        <p:spPr/>
        <p:txBody>
          <a:bodyPr/>
          <a:lstStyle/>
          <a:p>
            <a:pPr algn="l"/>
            <a:r>
              <a:rPr kumimoji="1" lang="zh-CN" altLang="en-US" dirty="0"/>
              <a:t>白车追逐</a:t>
            </a:r>
          </a:p>
        </p:txBody>
      </p:sp>
      <p:sp>
        <p:nvSpPr>
          <p:cNvPr id="3" name="文本框 2">
            <a:extLst>
              <a:ext uri="{FF2B5EF4-FFF2-40B4-BE49-F238E27FC236}">
                <a16:creationId xmlns:a16="http://schemas.microsoft.com/office/drawing/2014/main" id="{74426246-3462-DF47-B53E-4AF8880EFD70}"/>
              </a:ext>
            </a:extLst>
          </p:cNvPr>
          <p:cNvSpPr txBox="1"/>
          <p:nvPr/>
        </p:nvSpPr>
        <p:spPr>
          <a:xfrm>
            <a:off x="1819677" y="6568522"/>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cxnSp>
        <p:nvCxnSpPr>
          <p:cNvPr id="5" name="直线箭头连接符 4">
            <a:extLst>
              <a:ext uri="{FF2B5EF4-FFF2-40B4-BE49-F238E27FC236}">
                <a16:creationId xmlns:a16="http://schemas.microsoft.com/office/drawing/2014/main" id="{1644DD06-912D-2540-8C31-34FECF18F5E9}"/>
              </a:ext>
            </a:extLst>
          </p:cNvPr>
          <p:cNvCxnSpPr/>
          <p:nvPr/>
        </p:nvCxnSpPr>
        <p:spPr bwMode="auto">
          <a:xfrm>
            <a:off x="1879053" y="6212262"/>
            <a:ext cx="5142016"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 name="直线箭头连接符 6">
            <a:extLst>
              <a:ext uri="{FF2B5EF4-FFF2-40B4-BE49-F238E27FC236}">
                <a16:creationId xmlns:a16="http://schemas.microsoft.com/office/drawing/2014/main" id="{F3DB9AE7-7B46-BA4C-A9AB-C841EF7BF840}"/>
              </a:ext>
            </a:extLst>
          </p:cNvPr>
          <p:cNvCxnSpPr>
            <a:cxnSpLocks/>
          </p:cNvCxnSpPr>
          <p:nvPr/>
        </p:nvCxnSpPr>
        <p:spPr bwMode="auto">
          <a:xfrm flipV="1">
            <a:off x="1879053" y="5131608"/>
            <a:ext cx="5142016" cy="807523"/>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7170" name="Picture 2" descr="page22image23537824">
            <a:extLst>
              <a:ext uri="{FF2B5EF4-FFF2-40B4-BE49-F238E27FC236}">
                <a16:creationId xmlns:a16="http://schemas.microsoft.com/office/drawing/2014/main" id="{AEFA637A-FD8B-D64B-A782-DD00A6DFA3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536"/>
          <a:stretch/>
        </p:blipFill>
        <p:spPr bwMode="auto">
          <a:xfrm>
            <a:off x="628774" y="1394235"/>
            <a:ext cx="3401538" cy="360080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page22image23536992">
            <a:extLst>
              <a:ext uri="{FF2B5EF4-FFF2-40B4-BE49-F238E27FC236}">
                <a16:creationId xmlns:a16="http://schemas.microsoft.com/office/drawing/2014/main" id="{41E1B04B-3D74-AC4B-9544-E3404EE20D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384"/>
          <a:stretch/>
        </p:blipFill>
        <p:spPr bwMode="auto">
          <a:xfrm>
            <a:off x="4269426" y="1394235"/>
            <a:ext cx="4563585" cy="360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21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DBF84-16CA-8742-AAF1-75EDD3F5E491}"/>
              </a:ext>
            </a:extLst>
          </p:cNvPr>
          <p:cNvSpPr>
            <a:spLocks noGrp="1"/>
          </p:cNvSpPr>
          <p:nvPr>
            <p:ph type="title"/>
          </p:nvPr>
        </p:nvSpPr>
        <p:spPr/>
        <p:txBody>
          <a:bodyPr/>
          <a:lstStyle/>
          <a:p>
            <a:pPr algn="l"/>
            <a:r>
              <a:rPr kumimoji="1" lang="zh-CN" altLang="en-US" dirty="0"/>
              <a:t>特征点匹配</a:t>
            </a:r>
          </a:p>
        </p:txBody>
      </p:sp>
      <p:pic>
        <p:nvPicPr>
          <p:cNvPr id="8193" name="Picture 1" descr="page23image23266528">
            <a:extLst>
              <a:ext uri="{FF2B5EF4-FFF2-40B4-BE49-F238E27FC236}">
                <a16:creationId xmlns:a16="http://schemas.microsoft.com/office/drawing/2014/main" id="{DDFCF420-F4E1-EC4A-85BF-7A36EDB1E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55" y="2030681"/>
            <a:ext cx="7887590" cy="384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97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F96E8-E7B0-1845-AD4A-4A757F0B6F7C}"/>
              </a:ext>
            </a:extLst>
          </p:cNvPr>
          <p:cNvSpPr>
            <a:spLocks noGrp="1"/>
          </p:cNvSpPr>
          <p:nvPr>
            <p:ph type="title"/>
          </p:nvPr>
        </p:nvSpPr>
        <p:spPr/>
        <p:txBody>
          <a:bodyPr/>
          <a:lstStyle/>
          <a:p>
            <a:pPr algn="l"/>
            <a:r>
              <a:rPr kumimoji="1" lang="zh-CN" altLang="en-US" dirty="0"/>
              <a:t>白车速度光流</a:t>
            </a:r>
          </a:p>
        </p:txBody>
      </p:sp>
      <p:pic>
        <p:nvPicPr>
          <p:cNvPr id="9217" name="Picture 1" descr="page23image23280672">
            <a:extLst>
              <a:ext uri="{FF2B5EF4-FFF2-40B4-BE49-F238E27FC236}">
                <a16:creationId xmlns:a16="http://schemas.microsoft.com/office/drawing/2014/main" id="{69494280-2DE5-8149-AB8C-F4B9269D1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681" y="1520041"/>
            <a:ext cx="5225142" cy="4585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207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B5393-BB07-7342-A12F-1E9851063FEB}"/>
              </a:ext>
            </a:extLst>
          </p:cNvPr>
          <p:cNvSpPr>
            <a:spLocks noGrp="1"/>
          </p:cNvSpPr>
          <p:nvPr>
            <p:ph type="title"/>
          </p:nvPr>
        </p:nvSpPr>
        <p:spPr/>
        <p:txBody>
          <a:bodyPr/>
          <a:lstStyle/>
          <a:p>
            <a:pPr algn="l"/>
            <a:r>
              <a:rPr kumimoji="1" lang="zh-CN" altLang="en-US" dirty="0"/>
              <a:t>尺度匹配</a:t>
            </a:r>
          </a:p>
        </p:txBody>
      </p:sp>
      <p:pic>
        <p:nvPicPr>
          <p:cNvPr id="10241" name="Picture 1" descr="page22image23532832">
            <a:extLst>
              <a:ext uri="{FF2B5EF4-FFF2-40B4-BE49-F238E27FC236}">
                <a16:creationId xmlns:a16="http://schemas.microsoft.com/office/drawing/2014/main" id="{5F42B896-17E6-374F-8586-9214F24A2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947552"/>
            <a:ext cx="8473966" cy="255319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B3A62F0-6792-9843-867E-06B03A2DD197}"/>
              </a:ext>
            </a:extLst>
          </p:cNvPr>
          <p:cNvSpPr/>
          <p:nvPr/>
        </p:nvSpPr>
        <p:spPr>
          <a:xfrm>
            <a:off x="2547257" y="5127992"/>
            <a:ext cx="4572000" cy="830997"/>
          </a:xfrm>
          <a:prstGeom prst="rect">
            <a:avLst/>
          </a:prstGeom>
        </p:spPr>
        <p:txBody>
          <a:bodyPr>
            <a:spAutoFit/>
          </a:bodyPr>
          <a:lstStyle/>
          <a:p>
            <a:r>
              <a:rPr lang="zh-CN" altLang="en-US" dirty="0">
                <a:latin typeface="宋体" panose="02010600030101010101" pitchFamily="2" charset="-122"/>
              </a:rPr>
              <a:t>视频中所超越的白车具体型号为凯翼 </a:t>
            </a:r>
            <a:r>
              <a:rPr lang="en" altLang="zh-CN" dirty="0">
                <a:latin typeface="Times New Roman" panose="02020603050405020304" pitchFamily="18" charset="0"/>
              </a:rPr>
              <a:t>E3</a:t>
            </a:r>
            <a:r>
              <a:rPr lang="zh-CN" altLang="en" dirty="0">
                <a:latin typeface="宋体" panose="02010600030101010101" pitchFamily="2" charset="-122"/>
              </a:rPr>
              <a:t>，</a:t>
            </a:r>
            <a:r>
              <a:rPr lang="zh-CN" altLang="en-US" dirty="0">
                <a:latin typeface="宋体" panose="02010600030101010101" pitchFamily="2" charset="-122"/>
              </a:rPr>
              <a:t>其车身为 </a:t>
            </a:r>
            <a:r>
              <a:rPr lang="en-US" altLang="zh-CN" dirty="0">
                <a:latin typeface="Times New Roman" panose="02020603050405020304" pitchFamily="18" charset="0"/>
              </a:rPr>
              <a:t>4450</a:t>
            </a:r>
            <a:r>
              <a:rPr lang="en" altLang="zh-CN" dirty="0">
                <a:latin typeface="Times New Roman" panose="02020603050405020304" pitchFamily="18" charset="0"/>
              </a:rPr>
              <a:t>mm</a:t>
            </a:r>
            <a:r>
              <a:rPr lang="zh-CN" altLang="en" dirty="0">
                <a:latin typeface="宋体" panose="02010600030101010101" pitchFamily="2" charset="-122"/>
              </a:rPr>
              <a:t>， </a:t>
            </a:r>
            <a:endParaRPr lang="en" altLang="zh-CN" dirty="0"/>
          </a:p>
        </p:txBody>
      </p:sp>
    </p:spTree>
    <p:extLst>
      <p:ext uri="{BB962C8B-B14F-4D97-AF65-F5344CB8AC3E}">
        <p14:creationId xmlns:p14="http://schemas.microsoft.com/office/powerpoint/2010/main" val="3731212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8EAC8-551F-E346-8CDE-5DD0E285772D}"/>
              </a:ext>
            </a:extLst>
          </p:cNvPr>
          <p:cNvSpPr>
            <a:spLocks noGrp="1"/>
          </p:cNvSpPr>
          <p:nvPr>
            <p:ph type="title"/>
          </p:nvPr>
        </p:nvSpPr>
        <p:spPr/>
        <p:txBody>
          <a:bodyPr/>
          <a:lstStyle/>
          <a:p>
            <a:pPr algn="l"/>
            <a:r>
              <a:rPr kumimoji="1" lang="zh-CN" altLang="en-US" dirty="0"/>
              <a:t>白车追逐结果</a:t>
            </a:r>
          </a:p>
        </p:txBody>
      </p:sp>
      <p:pic>
        <p:nvPicPr>
          <p:cNvPr id="4" name="图片 3">
            <a:extLst>
              <a:ext uri="{FF2B5EF4-FFF2-40B4-BE49-F238E27FC236}">
                <a16:creationId xmlns:a16="http://schemas.microsoft.com/office/drawing/2014/main" id="{AD7017AF-98F9-DD48-A0A3-B7DC4AE1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374900"/>
            <a:ext cx="7886700" cy="2108200"/>
          </a:xfrm>
          <a:prstGeom prst="rect">
            <a:avLst/>
          </a:prstGeom>
        </p:spPr>
      </p:pic>
    </p:spTree>
    <p:extLst>
      <p:ext uri="{BB962C8B-B14F-4D97-AF65-F5344CB8AC3E}">
        <p14:creationId xmlns:p14="http://schemas.microsoft.com/office/powerpoint/2010/main" val="2859766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21B823-C048-4F3B-8CEE-34F847D977C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6588842" y="5305300"/>
            <a:ext cx="2228139" cy="1200329"/>
          </a:xfrm>
          <a:prstGeom prst="rect">
            <a:avLst/>
          </a:prstGeom>
          <a:noFill/>
        </p:spPr>
        <p:txBody>
          <a:bodyPr wrap="square" rtlCol="0">
            <a:spAutoFit/>
          </a:bodyPr>
          <a:lstStyle/>
          <a:p>
            <a:pPr algn="r">
              <a:lnSpc>
                <a:spcPct val="120000"/>
              </a:lnSpc>
            </a:pPr>
            <a:r>
              <a:rPr lang="zh-CN" altLang="en-US" sz="3600" b="1" dirty="0">
                <a:solidFill>
                  <a:schemeClr val="accent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谢谢聆听</a:t>
            </a:r>
            <a:endParaRPr lang="en-US" altLang="zh-CN" sz="3600" b="1" dirty="0">
              <a:solidFill>
                <a:schemeClr val="accent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r">
              <a:lnSpc>
                <a:spcPct val="12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Thank You</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p:txBody>
      </p:sp>
      <p:pic>
        <p:nvPicPr>
          <p:cNvPr id="6" name="图片 5">
            <a:extLst>
              <a:ext uri="{FF2B5EF4-FFF2-40B4-BE49-F238E27FC236}">
                <a16:creationId xmlns:a16="http://schemas.microsoft.com/office/drawing/2014/main" id="{E53EFC36-5923-4C98-A877-2C93AABDF05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
        <p:nvSpPr>
          <p:cNvPr id="9" name="文本框 8">
            <a:extLst>
              <a:ext uri="{FF2B5EF4-FFF2-40B4-BE49-F238E27FC236}">
                <a16:creationId xmlns:a16="http://schemas.microsoft.com/office/drawing/2014/main" id="{F75B67A7-90F5-47B2-8AC0-30AA9F2FB562}"/>
              </a:ext>
            </a:extLst>
          </p:cNvPr>
          <p:cNvSpPr txBox="1"/>
          <p:nvPr/>
        </p:nvSpPr>
        <p:spPr>
          <a:xfrm>
            <a:off x="1245661" y="5737116"/>
            <a:ext cx="4284980" cy="336695"/>
          </a:xfrm>
          <a:prstGeom prst="rect">
            <a:avLst/>
          </a:prstGeom>
          <a:noFill/>
        </p:spPr>
        <p:txBody>
          <a:bodyPr wrap="square" rtlCol="0">
            <a:spAutoFit/>
          </a:bodyPr>
          <a:lstStyle/>
          <a:p>
            <a:pPr>
              <a:lnSpc>
                <a:spcPct val="150000"/>
              </a:lnSpc>
            </a:pPr>
            <a:r>
              <a:rPr lang="zh-CN" altLang="en-US" sz="12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作者：</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顾潘龙 </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201934474</a:t>
            </a:r>
          </a:p>
        </p:txBody>
      </p:sp>
    </p:spTree>
    <p:extLst>
      <p:ext uri="{BB962C8B-B14F-4D97-AF65-F5344CB8AC3E}">
        <p14:creationId xmlns:p14="http://schemas.microsoft.com/office/powerpoint/2010/main" val="251183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7A69D-D105-D04B-83D1-5D4CC6104AA0}"/>
              </a:ext>
            </a:extLst>
          </p:cNvPr>
          <p:cNvSpPr>
            <a:spLocks noGrp="1"/>
          </p:cNvSpPr>
          <p:nvPr>
            <p:ph type="title"/>
          </p:nvPr>
        </p:nvSpPr>
        <p:spPr>
          <a:xfrm>
            <a:off x="361950" y="371408"/>
            <a:ext cx="8229600" cy="533400"/>
          </a:xfrm>
        </p:spPr>
        <p:txBody>
          <a:bodyPr/>
          <a:lstStyle/>
          <a:p>
            <a:pPr algn="l"/>
            <a:r>
              <a:rPr kumimoji="1" lang="zh-CN" altLang="en-US" dirty="0"/>
              <a:t>相机小孔成像模型</a:t>
            </a:r>
          </a:p>
        </p:txBody>
      </p:sp>
      <p:pic>
        <p:nvPicPr>
          <p:cNvPr id="1025" name="Picture 1" descr="page6image47548864">
            <a:extLst>
              <a:ext uri="{FF2B5EF4-FFF2-40B4-BE49-F238E27FC236}">
                <a16:creationId xmlns:a16="http://schemas.microsoft.com/office/drawing/2014/main" id="{1F8AF89B-C0A8-714B-9F6B-CA05287CB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2604770"/>
            <a:ext cx="21082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6CCFEC1-A5E4-004B-B1C5-8594D8323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800" y="2801620"/>
            <a:ext cx="7061200" cy="1739900"/>
          </a:xfrm>
          <a:prstGeom prst="rect">
            <a:avLst/>
          </a:prstGeom>
        </p:spPr>
      </p:pic>
    </p:spTree>
    <p:extLst>
      <p:ext uri="{BB962C8B-B14F-4D97-AF65-F5344CB8AC3E}">
        <p14:creationId xmlns:p14="http://schemas.microsoft.com/office/powerpoint/2010/main" val="3017035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EBA256D-D728-514B-A8FA-888F5FD9E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529" y="1276350"/>
            <a:ext cx="4025900" cy="1866900"/>
          </a:xfrm>
          <a:prstGeom prst="rect">
            <a:avLst/>
          </a:prstGeom>
        </p:spPr>
      </p:pic>
      <p:sp>
        <p:nvSpPr>
          <p:cNvPr id="2" name="标题 1">
            <a:extLst>
              <a:ext uri="{FF2B5EF4-FFF2-40B4-BE49-F238E27FC236}">
                <a16:creationId xmlns:a16="http://schemas.microsoft.com/office/drawing/2014/main" id="{FF2AC40F-7DEC-1444-BE8F-64AD7302FE83}"/>
              </a:ext>
            </a:extLst>
          </p:cNvPr>
          <p:cNvSpPr>
            <a:spLocks noGrp="1"/>
          </p:cNvSpPr>
          <p:nvPr>
            <p:ph type="title"/>
          </p:nvPr>
        </p:nvSpPr>
        <p:spPr/>
        <p:txBody>
          <a:bodyPr/>
          <a:lstStyle/>
          <a:p>
            <a:pPr algn="l"/>
            <a:r>
              <a:rPr kumimoji="1" lang="zh-CN" altLang="en-US" dirty="0"/>
              <a:t>灭点方程</a:t>
            </a:r>
            <a:r>
              <a:rPr kumimoji="1" lang="en-US" altLang="zh-CN" dirty="0"/>
              <a:t>——</a:t>
            </a:r>
            <a:r>
              <a:rPr kumimoji="1" lang="zh-CN" altLang="en-US" dirty="0"/>
              <a:t>旋转矩阵</a:t>
            </a:r>
          </a:p>
        </p:txBody>
      </p:sp>
      <p:pic>
        <p:nvPicPr>
          <p:cNvPr id="3" name="图片 2">
            <a:extLst>
              <a:ext uri="{FF2B5EF4-FFF2-40B4-BE49-F238E27FC236}">
                <a16:creationId xmlns:a16="http://schemas.microsoft.com/office/drawing/2014/main" id="{C899591F-35B7-8845-9B43-A0B6B7329757}"/>
              </a:ext>
            </a:extLst>
          </p:cNvPr>
          <p:cNvPicPr>
            <a:picLocks noChangeAspect="1"/>
          </p:cNvPicPr>
          <p:nvPr/>
        </p:nvPicPr>
        <p:blipFill rotWithShape="1">
          <a:blip r:embed="rId4">
            <a:extLst>
              <a:ext uri="{28A0092B-C50C-407E-A947-70E740481C1C}">
                <a14:useLocalDpi xmlns:a14="http://schemas.microsoft.com/office/drawing/2010/main" val="0"/>
              </a:ext>
            </a:extLst>
          </a:blip>
          <a:srcRect l="7284" t="5220"/>
          <a:stretch/>
        </p:blipFill>
        <p:spPr>
          <a:xfrm>
            <a:off x="0" y="2209800"/>
            <a:ext cx="4268056" cy="3505200"/>
          </a:xfrm>
          <a:prstGeom prst="rect">
            <a:avLst/>
          </a:prstGeom>
        </p:spPr>
      </p:pic>
      <p:pic>
        <p:nvPicPr>
          <p:cNvPr id="4" name="图片 3">
            <a:extLst>
              <a:ext uri="{FF2B5EF4-FFF2-40B4-BE49-F238E27FC236}">
                <a16:creationId xmlns:a16="http://schemas.microsoft.com/office/drawing/2014/main" id="{93235952-99A7-9B40-B35B-4BCAC899D1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125" y="1074738"/>
            <a:ext cx="2514600" cy="558800"/>
          </a:xfrm>
          <a:prstGeom prst="rect">
            <a:avLst/>
          </a:prstGeom>
        </p:spPr>
      </p:pic>
      <p:pic>
        <p:nvPicPr>
          <p:cNvPr id="6" name="图片 5">
            <a:extLst>
              <a:ext uri="{FF2B5EF4-FFF2-40B4-BE49-F238E27FC236}">
                <a16:creationId xmlns:a16="http://schemas.microsoft.com/office/drawing/2014/main" id="{5E22CEE2-AC61-4E46-BAA3-F77D1F11A468}"/>
              </a:ext>
            </a:extLst>
          </p:cNvPr>
          <p:cNvPicPr>
            <a:picLocks noChangeAspect="1"/>
          </p:cNvPicPr>
          <p:nvPr/>
        </p:nvPicPr>
        <p:blipFill rotWithShape="1">
          <a:blip r:embed="rId6">
            <a:extLst>
              <a:ext uri="{28A0092B-C50C-407E-A947-70E740481C1C}">
                <a14:useLocalDpi xmlns:a14="http://schemas.microsoft.com/office/drawing/2010/main" val="0"/>
              </a:ext>
            </a:extLst>
          </a:blip>
          <a:srcRect t="3327"/>
          <a:stretch/>
        </p:blipFill>
        <p:spPr>
          <a:xfrm>
            <a:off x="3916393" y="3656637"/>
            <a:ext cx="4711700" cy="2418664"/>
          </a:xfrm>
          <a:prstGeom prst="rect">
            <a:avLst/>
          </a:prstGeom>
        </p:spPr>
      </p:pic>
      <p:pic>
        <p:nvPicPr>
          <p:cNvPr id="7" name="图片 6">
            <a:extLst>
              <a:ext uri="{FF2B5EF4-FFF2-40B4-BE49-F238E27FC236}">
                <a16:creationId xmlns:a16="http://schemas.microsoft.com/office/drawing/2014/main" id="{97CBC57A-C5B0-A747-8521-2A1583306D7C}"/>
              </a:ext>
            </a:extLst>
          </p:cNvPr>
          <p:cNvPicPr>
            <a:picLocks noChangeAspect="1"/>
          </p:cNvPicPr>
          <p:nvPr/>
        </p:nvPicPr>
        <p:blipFill rotWithShape="1">
          <a:blip r:embed="rId7">
            <a:extLst>
              <a:ext uri="{28A0092B-C50C-407E-A947-70E740481C1C}">
                <a14:useLocalDpi xmlns:a14="http://schemas.microsoft.com/office/drawing/2010/main" val="0"/>
              </a:ext>
            </a:extLst>
          </a:blip>
          <a:srcRect b="16487"/>
          <a:stretch/>
        </p:blipFill>
        <p:spPr>
          <a:xfrm>
            <a:off x="4626275" y="3166589"/>
            <a:ext cx="2146300" cy="318186"/>
          </a:xfrm>
          <a:prstGeom prst="rect">
            <a:avLst/>
          </a:prstGeom>
        </p:spPr>
      </p:pic>
    </p:spTree>
    <p:extLst>
      <p:ext uri="{BB962C8B-B14F-4D97-AF65-F5344CB8AC3E}">
        <p14:creationId xmlns:p14="http://schemas.microsoft.com/office/powerpoint/2010/main" val="45412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7C37B-7241-6D40-8604-D3FDAAE511E9}"/>
              </a:ext>
            </a:extLst>
          </p:cNvPr>
          <p:cNvSpPr>
            <a:spLocks noGrp="1"/>
          </p:cNvSpPr>
          <p:nvPr>
            <p:ph type="title"/>
          </p:nvPr>
        </p:nvSpPr>
        <p:spPr/>
        <p:txBody>
          <a:bodyPr/>
          <a:lstStyle/>
          <a:p>
            <a:pPr algn="l"/>
            <a:r>
              <a:rPr kumimoji="1" lang="zh-CN" altLang="en-US" dirty="0"/>
              <a:t>灭点方程</a:t>
            </a:r>
            <a:r>
              <a:rPr kumimoji="1" lang="en-US" altLang="zh-CN" dirty="0"/>
              <a:t>——</a:t>
            </a:r>
            <a:r>
              <a:rPr kumimoji="1" lang="zh-CN" altLang="en-US" dirty="0"/>
              <a:t>平移矩阵</a:t>
            </a:r>
          </a:p>
        </p:txBody>
      </p:sp>
      <p:pic>
        <p:nvPicPr>
          <p:cNvPr id="3" name="图片 2">
            <a:extLst>
              <a:ext uri="{FF2B5EF4-FFF2-40B4-BE49-F238E27FC236}">
                <a16:creationId xmlns:a16="http://schemas.microsoft.com/office/drawing/2014/main" id="{A67D8B46-3DA1-744B-A12E-FB08A7EA4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301" y="1513111"/>
            <a:ext cx="3898900" cy="2870200"/>
          </a:xfrm>
          <a:prstGeom prst="rect">
            <a:avLst/>
          </a:prstGeom>
        </p:spPr>
      </p:pic>
      <p:pic>
        <p:nvPicPr>
          <p:cNvPr id="4" name="图片 3">
            <a:extLst>
              <a:ext uri="{FF2B5EF4-FFF2-40B4-BE49-F238E27FC236}">
                <a16:creationId xmlns:a16="http://schemas.microsoft.com/office/drawing/2014/main" id="{1A400043-E2F9-1849-8BFC-92E8DFEDE2CE}"/>
              </a:ext>
            </a:extLst>
          </p:cNvPr>
          <p:cNvPicPr>
            <a:picLocks noChangeAspect="1"/>
          </p:cNvPicPr>
          <p:nvPr/>
        </p:nvPicPr>
        <p:blipFill rotWithShape="1">
          <a:blip r:embed="rId4">
            <a:extLst>
              <a:ext uri="{28A0092B-C50C-407E-A947-70E740481C1C}">
                <a14:useLocalDpi xmlns:a14="http://schemas.microsoft.com/office/drawing/2010/main" val="0"/>
              </a:ext>
            </a:extLst>
          </a:blip>
          <a:srcRect t="7224"/>
          <a:stretch/>
        </p:blipFill>
        <p:spPr>
          <a:xfrm>
            <a:off x="798451" y="4500749"/>
            <a:ext cx="7594600" cy="1508162"/>
          </a:xfrm>
          <a:prstGeom prst="rect">
            <a:avLst/>
          </a:prstGeom>
        </p:spPr>
      </p:pic>
    </p:spTree>
    <p:extLst>
      <p:ext uri="{BB962C8B-B14F-4D97-AF65-F5344CB8AC3E}">
        <p14:creationId xmlns:p14="http://schemas.microsoft.com/office/powerpoint/2010/main" val="734529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09E5A89-2294-BA4A-B91C-73189CDBE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51" y="4190065"/>
            <a:ext cx="6997700" cy="482600"/>
          </a:xfrm>
          <a:prstGeom prst="rect">
            <a:avLst/>
          </a:prstGeom>
        </p:spPr>
      </p:pic>
      <p:sp>
        <p:nvSpPr>
          <p:cNvPr id="2" name="标题 1">
            <a:extLst>
              <a:ext uri="{FF2B5EF4-FFF2-40B4-BE49-F238E27FC236}">
                <a16:creationId xmlns:a16="http://schemas.microsoft.com/office/drawing/2014/main" id="{4093293E-BCF5-294A-AB23-8D3C85DA0728}"/>
              </a:ext>
            </a:extLst>
          </p:cNvPr>
          <p:cNvSpPr>
            <a:spLocks noGrp="1"/>
          </p:cNvSpPr>
          <p:nvPr>
            <p:ph type="title"/>
          </p:nvPr>
        </p:nvSpPr>
        <p:spPr/>
        <p:txBody>
          <a:bodyPr/>
          <a:lstStyle/>
          <a:p>
            <a:pPr algn="l"/>
            <a:r>
              <a:rPr kumimoji="1" lang="zh-CN" altLang="en-US" dirty="0"/>
              <a:t>基于灭点方程的求解</a:t>
            </a:r>
          </a:p>
        </p:txBody>
      </p:sp>
      <p:sp>
        <p:nvSpPr>
          <p:cNvPr id="4" name="文本框 3">
            <a:extLst>
              <a:ext uri="{FF2B5EF4-FFF2-40B4-BE49-F238E27FC236}">
                <a16:creationId xmlns:a16="http://schemas.microsoft.com/office/drawing/2014/main" id="{B24A40A3-44F8-1247-AD9F-48AD09755277}"/>
              </a:ext>
            </a:extLst>
          </p:cNvPr>
          <p:cNvSpPr txBox="1"/>
          <p:nvPr/>
        </p:nvSpPr>
        <p:spPr>
          <a:xfrm>
            <a:off x="5754624" y="4777326"/>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D699D7D3-2DC6-2541-9FA8-7F77259572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88" y="4567969"/>
            <a:ext cx="5461000" cy="711200"/>
          </a:xfrm>
          <a:prstGeom prst="rect">
            <a:avLst/>
          </a:prstGeom>
        </p:spPr>
      </p:pic>
      <p:pic>
        <p:nvPicPr>
          <p:cNvPr id="8" name="图片 7">
            <a:extLst>
              <a:ext uri="{FF2B5EF4-FFF2-40B4-BE49-F238E27FC236}">
                <a16:creationId xmlns:a16="http://schemas.microsoft.com/office/drawing/2014/main" id="{07041EFD-5CD5-A64E-B2A9-7C997ADAA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0361" y="3189634"/>
            <a:ext cx="2380388" cy="956605"/>
          </a:xfrm>
          <a:prstGeom prst="rect">
            <a:avLst/>
          </a:prstGeom>
        </p:spPr>
      </p:pic>
      <p:pic>
        <p:nvPicPr>
          <p:cNvPr id="10" name="图片 9">
            <a:extLst>
              <a:ext uri="{FF2B5EF4-FFF2-40B4-BE49-F238E27FC236}">
                <a16:creationId xmlns:a16="http://schemas.microsoft.com/office/drawing/2014/main" id="{6A5375B8-AE1B-CA45-8432-0487950AED69}"/>
              </a:ext>
            </a:extLst>
          </p:cNvPr>
          <p:cNvPicPr>
            <a:picLocks noChangeAspect="1"/>
          </p:cNvPicPr>
          <p:nvPr/>
        </p:nvPicPr>
        <p:blipFill rotWithShape="1">
          <a:blip r:embed="rId6">
            <a:extLst>
              <a:ext uri="{28A0092B-C50C-407E-A947-70E740481C1C}">
                <a14:useLocalDpi xmlns:a14="http://schemas.microsoft.com/office/drawing/2010/main" val="0"/>
              </a:ext>
            </a:extLst>
          </a:blip>
          <a:srcRect l="7591"/>
          <a:stretch/>
        </p:blipFill>
        <p:spPr>
          <a:xfrm>
            <a:off x="2189673" y="3031111"/>
            <a:ext cx="2523236" cy="1168400"/>
          </a:xfrm>
          <a:prstGeom prst="rect">
            <a:avLst/>
          </a:prstGeom>
        </p:spPr>
      </p:pic>
      <p:pic>
        <p:nvPicPr>
          <p:cNvPr id="17" name="图片 16">
            <a:extLst>
              <a:ext uri="{FF2B5EF4-FFF2-40B4-BE49-F238E27FC236}">
                <a16:creationId xmlns:a16="http://schemas.microsoft.com/office/drawing/2014/main" id="{83F2141F-C323-6146-9EC4-5617FF5483BF}"/>
              </a:ext>
            </a:extLst>
          </p:cNvPr>
          <p:cNvPicPr>
            <a:picLocks noChangeAspect="1"/>
          </p:cNvPicPr>
          <p:nvPr/>
        </p:nvPicPr>
        <p:blipFill rotWithShape="1">
          <a:blip r:embed="rId7">
            <a:extLst>
              <a:ext uri="{28A0092B-C50C-407E-A947-70E740481C1C}">
                <a14:useLocalDpi xmlns:a14="http://schemas.microsoft.com/office/drawing/2010/main" val="0"/>
              </a:ext>
            </a:extLst>
          </a:blip>
          <a:srcRect l="3174"/>
          <a:stretch/>
        </p:blipFill>
        <p:spPr>
          <a:xfrm>
            <a:off x="2409728" y="5194793"/>
            <a:ext cx="4134043" cy="1282038"/>
          </a:xfrm>
          <a:prstGeom prst="rect">
            <a:avLst/>
          </a:prstGeom>
        </p:spPr>
      </p:pic>
      <p:pic>
        <p:nvPicPr>
          <p:cNvPr id="18" name="图片 17">
            <a:extLst>
              <a:ext uri="{FF2B5EF4-FFF2-40B4-BE49-F238E27FC236}">
                <a16:creationId xmlns:a16="http://schemas.microsoft.com/office/drawing/2014/main" id="{147EE87B-FE6E-F047-9F75-2D3987E6C9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4141" y="1495833"/>
            <a:ext cx="6552439" cy="1614540"/>
          </a:xfrm>
          <a:prstGeom prst="rect">
            <a:avLst/>
          </a:prstGeom>
        </p:spPr>
      </p:pic>
    </p:spTree>
    <p:extLst>
      <p:ext uri="{BB962C8B-B14F-4D97-AF65-F5344CB8AC3E}">
        <p14:creationId xmlns:p14="http://schemas.microsoft.com/office/powerpoint/2010/main" val="326062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FEF5E3-5ABE-4049-9213-09DAD18D7360}"/>
              </a:ext>
            </a:extLst>
          </p:cNvPr>
          <p:cNvPicPr>
            <a:picLocks noChangeAspect="1"/>
          </p:cNvPicPr>
          <p:nvPr/>
        </p:nvPicPr>
        <p:blipFill rotWithShape="1">
          <a:blip r:embed="rId3">
            <a:extLst>
              <a:ext uri="{28A0092B-C50C-407E-A947-70E740481C1C}">
                <a14:useLocalDpi xmlns:a14="http://schemas.microsoft.com/office/drawing/2010/main" val="0"/>
              </a:ext>
            </a:extLst>
          </a:blip>
          <a:srcRect l="8972" r="8096"/>
          <a:stretch/>
        </p:blipFill>
        <p:spPr>
          <a:xfrm>
            <a:off x="4643252" y="1888179"/>
            <a:ext cx="4500748" cy="2884891"/>
          </a:xfrm>
          <a:prstGeom prst="rect">
            <a:avLst/>
          </a:prstGeom>
        </p:spPr>
      </p:pic>
      <p:pic>
        <p:nvPicPr>
          <p:cNvPr id="5" name="图片 4">
            <a:extLst>
              <a:ext uri="{FF2B5EF4-FFF2-40B4-BE49-F238E27FC236}">
                <a16:creationId xmlns:a16="http://schemas.microsoft.com/office/drawing/2014/main" id="{87C6BB3D-97D3-E54D-9658-661F86D636B9}"/>
              </a:ext>
            </a:extLst>
          </p:cNvPr>
          <p:cNvPicPr>
            <a:picLocks noChangeAspect="1"/>
          </p:cNvPicPr>
          <p:nvPr/>
        </p:nvPicPr>
        <p:blipFill rotWithShape="1">
          <a:blip r:embed="rId4">
            <a:extLst>
              <a:ext uri="{28A0092B-C50C-407E-A947-70E740481C1C}">
                <a14:useLocalDpi xmlns:a14="http://schemas.microsoft.com/office/drawing/2010/main" val="0"/>
              </a:ext>
            </a:extLst>
          </a:blip>
          <a:srcRect r="24740" b="30910"/>
          <a:stretch/>
        </p:blipFill>
        <p:spPr>
          <a:xfrm>
            <a:off x="0" y="0"/>
            <a:ext cx="5096103" cy="2782442"/>
          </a:xfrm>
          <a:prstGeom prst="rect">
            <a:avLst/>
          </a:prstGeom>
        </p:spPr>
      </p:pic>
      <p:pic>
        <p:nvPicPr>
          <p:cNvPr id="7" name="图片 6">
            <a:extLst>
              <a:ext uri="{FF2B5EF4-FFF2-40B4-BE49-F238E27FC236}">
                <a16:creationId xmlns:a16="http://schemas.microsoft.com/office/drawing/2014/main" id="{F0C47BF0-D7C5-FE4E-B3B8-92C62A1687A5}"/>
              </a:ext>
            </a:extLst>
          </p:cNvPr>
          <p:cNvPicPr>
            <a:picLocks noChangeAspect="1"/>
          </p:cNvPicPr>
          <p:nvPr/>
        </p:nvPicPr>
        <p:blipFill rotWithShape="1">
          <a:blip r:embed="rId5">
            <a:extLst>
              <a:ext uri="{28A0092B-C50C-407E-A947-70E740481C1C}">
                <a14:useLocalDpi xmlns:a14="http://schemas.microsoft.com/office/drawing/2010/main" val="0"/>
              </a:ext>
            </a:extLst>
          </a:blip>
          <a:srcRect t="4379"/>
          <a:stretch/>
        </p:blipFill>
        <p:spPr>
          <a:xfrm>
            <a:off x="306202" y="4334496"/>
            <a:ext cx="8674100" cy="2416628"/>
          </a:xfrm>
          <a:prstGeom prst="rect">
            <a:avLst/>
          </a:prstGeom>
        </p:spPr>
      </p:pic>
    </p:spTree>
    <p:extLst>
      <p:ext uri="{BB962C8B-B14F-4D97-AF65-F5344CB8AC3E}">
        <p14:creationId xmlns:p14="http://schemas.microsoft.com/office/powerpoint/2010/main" val="2959425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403D16-3E56-C643-9D6D-479D378CCEFB}"/>
              </a:ext>
            </a:extLst>
          </p:cNvPr>
          <p:cNvPicPr>
            <a:picLocks noChangeAspect="1"/>
          </p:cNvPicPr>
          <p:nvPr/>
        </p:nvPicPr>
        <p:blipFill rotWithShape="1">
          <a:blip r:embed="rId3">
            <a:extLst>
              <a:ext uri="{28A0092B-C50C-407E-A947-70E740481C1C}">
                <a14:useLocalDpi xmlns:a14="http://schemas.microsoft.com/office/drawing/2010/main" val="0"/>
              </a:ext>
            </a:extLst>
          </a:blip>
          <a:srcRect t="12339"/>
          <a:stretch/>
        </p:blipFill>
        <p:spPr>
          <a:xfrm>
            <a:off x="0" y="-1"/>
            <a:ext cx="5937662" cy="3574832"/>
          </a:xfrm>
          <a:prstGeom prst="rect">
            <a:avLst/>
          </a:prstGeom>
        </p:spPr>
      </p:pic>
      <p:pic>
        <p:nvPicPr>
          <p:cNvPr id="5" name="图片 4">
            <a:extLst>
              <a:ext uri="{FF2B5EF4-FFF2-40B4-BE49-F238E27FC236}">
                <a16:creationId xmlns:a16="http://schemas.microsoft.com/office/drawing/2014/main" id="{BCC0D545-5CBA-AC48-87AF-1819D588BA21}"/>
              </a:ext>
            </a:extLst>
          </p:cNvPr>
          <p:cNvPicPr>
            <a:picLocks noChangeAspect="1"/>
          </p:cNvPicPr>
          <p:nvPr/>
        </p:nvPicPr>
        <p:blipFill rotWithShape="1">
          <a:blip r:embed="rId4">
            <a:extLst>
              <a:ext uri="{28A0092B-C50C-407E-A947-70E740481C1C}">
                <a14:useLocalDpi xmlns:a14="http://schemas.microsoft.com/office/drawing/2010/main" val="0"/>
              </a:ext>
            </a:extLst>
          </a:blip>
          <a:srcRect l="10082"/>
          <a:stretch/>
        </p:blipFill>
        <p:spPr>
          <a:xfrm>
            <a:off x="4381995" y="1545609"/>
            <a:ext cx="4762005" cy="3581400"/>
          </a:xfrm>
          <a:prstGeom prst="rect">
            <a:avLst/>
          </a:prstGeom>
        </p:spPr>
      </p:pic>
      <p:pic>
        <p:nvPicPr>
          <p:cNvPr id="7" name="图片 6">
            <a:extLst>
              <a:ext uri="{FF2B5EF4-FFF2-40B4-BE49-F238E27FC236}">
                <a16:creationId xmlns:a16="http://schemas.microsoft.com/office/drawing/2014/main" id="{87110DA1-B798-5244-9F51-350CF37887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899" y="4787900"/>
            <a:ext cx="6921500" cy="2070100"/>
          </a:xfrm>
          <a:prstGeom prst="rect">
            <a:avLst/>
          </a:prstGeom>
        </p:spPr>
      </p:pic>
      <p:sp>
        <p:nvSpPr>
          <p:cNvPr id="8" name="椭圆 7">
            <a:extLst>
              <a:ext uri="{FF2B5EF4-FFF2-40B4-BE49-F238E27FC236}">
                <a16:creationId xmlns:a16="http://schemas.microsoft.com/office/drawing/2014/main" id="{C8632036-FA05-7348-94C3-B298914CC424}"/>
              </a:ext>
            </a:extLst>
          </p:cNvPr>
          <p:cNvSpPr/>
          <p:nvPr/>
        </p:nvSpPr>
        <p:spPr bwMode="auto">
          <a:xfrm>
            <a:off x="5090615" y="1473958"/>
            <a:ext cx="143301" cy="143302"/>
          </a:xfrm>
          <a:prstGeom prst="ellipse">
            <a:avLst/>
          </a:prstGeom>
          <a:solidFill>
            <a:srgbClr val="C0000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sp>
        <p:nvSpPr>
          <p:cNvPr id="9" name="椭圆 8">
            <a:extLst>
              <a:ext uri="{FF2B5EF4-FFF2-40B4-BE49-F238E27FC236}">
                <a16:creationId xmlns:a16="http://schemas.microsoft.com/office/drawing/2014/main" id="{39D35ADA-F818-5843-8BA3-72FA3C2F24B4}"/>
              </a:ext>
            </a:extLst>
          </p:cNvPr>
          <p:cNvSpPr/>
          <p:nvPr/>
        </p:nvSpPr>
        <p:spPr bwMode="auto">
          <a:xfrm>
            <a:off x="307760" y="1545609"/>
            <a:ext cx="143301" cy="143302"/>
          </a:xfrm>
          <a:prstGeom prst="ellipse">
            <a:avLst/>
          </a:prstGeom>
          <a:solidFill>
            <a:srgbClr val="C0000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400634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06D1A1-E854-1140-A385-A5912D9D2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7558"/>
            <a:ext cx="4445000" cy="2794000"/>
          </a:xfrm>
          <a:prstGeom prst="rect">
            <a:avLst/>
          </a:prstGeom>
        </p:spPr>
      </p:pic>
      <p:pic>
        <p:nvPicPr>
          <p:cNvPr id="5" name="图片 4">
            <a:extLst>
              <a:ext uri="{FF2B5EF4-FFF2-40B4-BE49-F238E27FC236}">
                <a16:creationId xmlns:a16="http://schemas.microsoft.com/office/drawing/2014/main" id="{00CAAB1C-E318-1843-9C5C-7B13E2FAA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1498" y="4722339"/>
            <a:ext cx="6654800" cy="2044700"/>
          </a:xfrm>
          <a:prstGeom prst="rect">
            <a:avLst/>
          </a:prstGeom>
        </p:spPr>
      </p:pic>
      <p:pic>
        <p:nvPicPr>
          <p:cNvPr id="7" name="图片 6">
            <a:extLst>
              <a:ext uri="{FF2B5EF4-FFF2-40B4-BE49-F238E27FC236}">
                <a16:creationId xmlns:a16="http://schemas.microsoft.com/office/drawing/2014/main" id="{0B91412E-1532-114E-806F-685B9666C7D2}"/>
              </a:ext>
            </a:extLst>
          </p:cNvPr>
          <p:cNvPicPr>
            <a:picLocks noChangeAspect="1"/>
          </p:cNvPicPr>
          <p:nvPr/>
        </p:nvPicPr>
        <p:blipFill rotWithShape="1">
          <a:blip r:embed="rId5">
            <a:extLst>
              <a:ext uri="{28A0092B-C50C-407E-A947-70E740481C1C}">
                <a14:useLocalDpi xmlns:a14="http://schemas.microsoft.com/office/drawing/2010/main" val="0"/>
              </a:ext>
            </a:extLst>
          </a:blip>
          <a:srcRect t="21824" b="32017"/>
          <a:stretch/>
        </p:blipFill>
        <p:spPr>
          <a:xfrm>
            <a:off x="0" y="0"/>
            <a:ext cx="6886695" cy="2137558"/>
          </a:xfrm>
          <a:prstGeom prst="rect">
            <a:avLst/>
          </a:prstGeom>
        </p:spPr>
      </p:pic>
    </p:spTree>
    <p:extLst>
      <p:ext uri="{BB962C8B-B14F-4D97-AF65-F5344CB8AC3E}">
        <p14:creationId xmlns:p14="http://schemas.microsoft.com/office/powerpoint/2010/main" val="4226482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2">
      <a:dk1>
        <a:sysClr val="windowText" lastClr="000000"/>
      </a:dk1>
      <a:lt1>
        <a:sysClr val="window" lastClr="FFFFFF"/>
      </a:lt1>
      <a:dk2>
        <a:srgbClr val="44546A"/>
      </a:dk2>
      <a:lt2>
        <a:srgbClr val="E7E6E6"/>
      </a:lt2>
      <a:accent1>
        <a:srgbClr val="A6002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smtClean="0">
            <a:ln>
              <a:noFill/>
            </a:ln>
            <a:solidFill>
              <a:schemeClr val="tx2"/>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2"/>
            </a:solidFill>
            <a:effectLst/>
            <a:latin typeface="Arial" charset="0"/>
            <a:ea typeface="宋体" charset="-122"/>
          </a:defRPr>
        </a:defPPr>
      </a:lstStyle>
    </a:lnDef>
    <a:txDef>
      <a:spPr>
        <a:noFill/>
      </a:spPr>
      <a:bodyPr wrap="square" rtlCol="0">
        <a:noAutofit/>
      </a:bodyPr>
      <a:lstStyle>
        <a:defPPr algn="l">
          <a:defRPr sz="1800" dirty="0">
            <a:latin typeface="微软雅黑" pitchFamily="34" charset="-122"/>
            <a:ea typeface="微软雅黑"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17630</TotalTime>
  <Words>1058</Words>
  <Application>Microsoft Macintosh PowerPoint</Application>
  <PresentationFormat>全屏显示(4:3)</PresentationFormat>
  <Paragraphs>71</Paragraphs>
  <Slides>25</Slides>
  <Notes>18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宋体</vt:lpstr>
      <vt:lpstr>微软雅黑</vt:lpstr>
      <vt:lpstr>Arial</vt:lpstr>
      <vt:lpstr>Times New Roman</vt:lpstr>
      <vt:lpstr>默认设计模板</vt:lpstr>
      <vt:lpstr>PowerPoint 演示文稿</vt:lpstr>
      <vt:lpstr>问题分析</vt:lpstr>
      <vt:lpstr>相机小孔成像模型</vt:lpstr>
      <vt:lpstr>灭点方程——旋转矩阵</vt:lpstr>
      <vt:lpstr>灭点方程——平移矩阵</vt:lpstr>
      <vt:lpstr>基于灭点方程的求解</vt:lpstr>
      <vt:lpstr>PowerPoint 演示文稿</vt:lpstr>
      <vt:lpstr>PowerPoint 演示文稿</vt:lpstr>
      <vt:lpstr>PowerPoint 演示文稿</vt:lpstr>
      <vt:lpstr>多平面转换模型</vt:lpstr>
      <vt:lpstr>SFM</vt:lpstr>
      <vt:lpstr>PowerPoint 演示文稿</vt:lpstr>
      <vt:lpstr>PowerPoint 演示文稿</vt:lpstr>
      <vt:lpstr>庄园建图结果</vt:lpstr>
      <vt:lpstr>PowerPoint 演示文稿</vt:lpstr>
      <vt:lpstr>PowerPoint 演示文稿</vt:lpstr>
      <vt:lpstr>拟透视模型</vt:lpstr>
      <vt:lpstr>拟透视模型</vt:lpstr>
      <vt:lpstr>拟透视模型</vt:lpstr>
      <vt:lpstr>白车追逐</vt:lpstr>
      <vt:lpstr>特征点匹配</vt:lpstr>
      <vt:lpstr>白车速度光流</vt:lpstr>
      <vt:lpstr>尺度匹配</vt:lpstr>
      <vt:lpstr>白车追逐结果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先进导航演讲</dc:title>
  <dc:creator>顾潘龙</dc:creator>
  <cp:lastModifiedBy>office user</cp:lastModifiedBy>
  <cp:revision>71</cp:revision>
  <cp:lastPrinted>1601-01-01T00:00:00Z</cp:lastPrinted>
  <dcterms:created xsi:type="dcterms:W3CDTF">1601-01-01T00:00:00Z</dcterms:created>
  <dcterms:modified xsi:type="dcterms:W3CDTF">2021-05-05T03:50:17Z</dcterms:modified>
  <cp:contentStatus>pptfans网版权所有，www.pptfans.cn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